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4"/>
  </p:sldMasterIdLst>
  <p:notesMasterIdLst>
    <p:notesMasterId r:id="rId212"/>
  </p:notesMasterIdLst>
  <p:sldIdLst>
    <p:sldId id="256" r:id="rId5"/>
    <p:sldId id="257" r:id="rId6"/>
    <p:sldId id="280" r:id="rId7"/>
    <p:sldId id="297" r:id="rId8"/>
    <p:sldId id="281" r:id="rId9"/>
    <p:sldId id="501" r:id="rId10"/>
    <p:sldId id="282" r:id="rId11"/>
    <p:sldId id="283" r:id="rId12"/>
    <p:sldId id="289" r:id="rId13"/>
    <p:sldId id="290" r:id="rId14"/>
    <p:sldId id="291" r:id="rId15"/>
    <p:sldId id="292" r:id="rId16"/>
    <p:sldId id="293" r:id="rId17"/>
    <p:sldId id="294" r:id="rId18"/>
    <p:sldId id="295" r:id="rId19"/>
    <p:sldId id="298" r:id="rId20"/>
    <p:sldId id="299" r:id="rId21"/>
    <p:sldId id="300" r:id="rId22"/>
    <p:sldId id="301" r:id="rId23"/>
    <p:sldId id="302" r:id="rId24"/>
    <p:sldId id="303" r:id="rId25"/>
    <p:sldId id="304" r:id="rId26"/>
    <p:sldId id="305" r:id="rId27"/>
    <p:sldId id="306" r:id="rId28"/>
    <p:sldId id="496"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497" r:id="rId44"/>
    <p:sldId id="326" r:id="rId45"/>
    <p:sldId id="328" r:id="rId46"/>
    <p:sldId id="329" r:id="rId47"/>
    <p:sldId id="330" r:id="rId48"/>
    <p:sldId id="494"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358" r:id="rId76"/>
    <p:sldId id="359" r:id="rId77"/>
    <p:sldId id="360" r:id="rId78"/>
    <p:sldId id="361" r:id="rId79"/>
    <p:sldId id="363" r:id="rId80"/>
    <p:sldId id="364" r:id="rId81"/>
    <p:sldId id="365" r:id="rId82"/>
    <p:sldId id="362" r:id="rId83"/>
    <p:sldId id="366" r:id="rId84"/>
    <p:sldId id="367" r:id="rId85"/>
    <p:sldId id="368" r:id="rId86"/>
    <p:sldId id="369" r:id="rId87"/>
    <p:sldId id="370" r:id="rId88"/>
    <p:sldId id="371" r:id="rId89"/>
    <p:sldId id="372" r:id="rId90"/>
    <p:sldId id="373" r:id="rId91"/>
    <p:sldId id="374" r:id="rId92"/>
    <p:sldId id="375" r:id="rId93"/>
    <p:sldId id="376" r:id="rId94"/>
    <p:sldId id="377" r:id="rId95"/>
    <p:sldId id="378" r:id="rId96"/>
    <p:sldId id="379" r:id="rId97"/>
    <p:sldId id="380" r:id="rId98"/>
    <p:sldId id="498" r:id="rId99"/>
    <p:sldId id="499" r:id="rId100"/>
    <p:sldId id="383" r:id="rId101"/>
    <p:sldId id="384" r:id="rId102"/>
    <p:sldId id="385" r:id="rId103"/>
    <p:sldId id="386" r:id="rId104"/>
    <p:sldId id="387" r:id="rId105"/>
    <p:sldId id="388" r:id="rId106"/>
    <p:sldId id="389" r:id="rId107"/>
    <p:sldId id="390" r:id="rId108"/>
    <p:sldId id="391" r:id="rId109"/>
    <p:sldId id="392" r:id="rId110"/>
    <p:sldId id="393" r:id="rId111"/>
    <p:sldId id="394" r:id="rId112"/>
    <p:sldId id="395" r:id="rId113"/>
    <p:sldId id="396" r:id="rId114"/>
    <p:sldId id="397" r:id="rId115"/>
    <p:sldId id="398" r:id="rId116"/>
    <p:sldId id="399" r:id="rId117"/>
    <p:sldId id="400" r:id="rId118"/>
    <p:sldId id="401" r:id="rId119"/>
    <p:sldId id="402" r:id="rId120"/>
    <p:sldId id="403" r:id="rId121"/>
    <p:sldId id="404" r:id="rId122"/>
    <p:sldId id="405" r:id="rId123"/>
    <p:sldId id="406" r:id="rId124"/>
    <p:sldId id="407" r:id="rId125"/>
    <p:sldId id="408" r:id="rId126"/>
    <p:sldId id="409" r:id="rId127"/>
    <p:sldId id="410" r:id="rId128"/>
    <p:sldId id="411" r:id="rId129"/>
    <p:sldId id="495" r:id="rId130"/>
    <p:sldId id="412" r:id="rId131"/>
    <p:sldId id="413" r:id="rId132"/>
    <p:sldId id="414" r:id="rId133"/>
    <p:sldId id="415" r:id="rId134"/>
    <p:sldId id="416" r:id="rId135"/>
    <p:sldId id="417" r:id="rId136"/>
    <p:sldId id="418" r:id="rId137"/>
    <p:sldId id="419" r:id="rId138"/>
    <p:sldId id="420" r:id="rId139"/>
    <p:sldId id="421" r:id="rId140"/>
    <p:sldId id="422" r:id="rId141"/>
    <p:sldId id="500" r:id="rId142"/>
    <p:sldId id="424" r:id="rId143"/>
    <p:sldId id="425" r:id="rId144"/>
    <p:sldId id="426" r:id="rId145"/>
    <p:sldId id="427" r:id="rId146"/>
    <p:sldId id="429" r:id="rId147"/>
    <p:sldId id="428" r:id="rId148"/>
    <p:sldId id="430" r:id="rId149"/>
    <p:sldId id="431" r:id="rId150"/>
    <p:sldId id="432" r:id="rId151"/>
    <p:sldId id="433" r:id="rId152"/>
    <p:sldId id="434" r:id="rId153"/>
    <p:sldId id="435" r:id="rId154"/>
    <p:sldId id="436" r:id="rId155"/>
    <p:sldId id="437" r:id="rId156"/>
    <p:sldId id="438" r:id="rId157"/>
    <p:sldId id="439" r:id="rId158"/>
    <p:sldId id="440" r:id="rId159"/>
    <p:sldId id="441" r:id="rId160"/>
    <p:sldId id="442" r:id="rId161"/>
    <p:sldId id="443" r:id="rId162"/>
    <p:sldId id="444" r:id="rId163"/>
    <p:sldId id="445" r:id="rId164"/>
    <p:sldId id="446" r:id="rId165"/>
    <p:sldId id="447" r:id="rId166"/>
    <p:sldId id="448" r:id="rId167"/>
    <p:sldId id="450" r:id="rId168"/>
    <p:sldId id="451" r:id="rId169"/>
    <p:sldId id="452" r:id="rId170"/>
    <p:sldId id="453" r:id="rId171"/>
    <p:sldId id="454" r:id="rId172"/>
    <p:sldId id="455" r:id="rId173"/>
    <p:sldId id="456" r:id="rId174"/>
    <p:sldId id="457" r:id="rId175"/>
    <p:sldId id="458" r:id="rId176"/>
    <p:sldId id="459" r:id="rId177"/>
    <p:sldId id="460" r:id="rId178"/>
    <p:sldId id="461" r:id="rId179"/>
    <p:sldId id="463" r:id="rId180"/>
    <p:sldId id="465" r:id="rId181"/>
    <p:sldId id="464" r:id="rId182"/>
    <p:sldId id="466" r:id="rId183"/>
    <p:sldId id="467" r:id="rId184"/>
    <p:sldId id="468" r:id="rId185"/>
    <p:sldId id="469" r:id="rId186"/>
    <p:sldId id="470" r:id="rId187"/>
    <p:sldId id="471" r:id="rId188"/>
    <p:sldId id="472" r:id="rId189"/>
    <p:sldId id="473" r:id="rId190"/>
    <p:sldId id="474" r:id="rId191"/>
    <p:sldId id="475" r:id="rId192"/>
    <p:sldId id="476" r:id="rId193"/>
    <p:sldId id="502" r:id="rId194"/>
    <p:sldId id="477" r:id="rId195"/>
    <p:sldId id="478" r:id="rId196"/>
    <p:sldId id="479" r:id="rId197"/>
    <p:sldId id="480" r:id="rId198"/>
    <p:sldId id="481" r:id="rId199"/>
    <p:sldId id="482" r:id="rId200"/>
    <p:sldId id="483" r:id="rId201"/>
    <p:sldId id="484" r:id="rId202"/>
    <p:sldId id="485" r:id="rId203"/>
    <p:sldId id="486" r:id="rId204"/>
    <p:sldId id="487" r:id="rId205"/>
    <p:sldId id="488" r:id="rId206"/>
    <p:sldId id="489" r:id="rId207"/>
    <p:sldId id="490" r:id="rId208"/>
    <p:sldId id="491" r:id="rId209"/>
    <p:sldId id="492" r:id="rId210"/>
    <p:sldId id="493" r:id="rId211"/>
  </p:sldIdLst>
  <p:sldSz cx="9144000" cy="5143500" type="screen16x9"/>
  <p:notesSz cx="6858000" cy="9144000"/>
  <p:embeddedFontLst>
    <p:embeddedFont>
      <p:font typeface="Lato" panose="020F0502020204030203" pitchFamily="34" charset="0"/>
      <p:regular r:id="rId213"/>
      <p:bold r:id="rId214"/>
      <p:italic r:id="rId215"/>
      <p:boldItalic r:id="rId216"/>
    </p:embeddedFont>
    <p:embeddedFont>
      <p:font typeface="Lato Light" panose="020F0502020204030203" pitchFamily="34" charset="0"/>
      <p:regular r:id="rId217"/>
      <p:bold r:id="rId218"/>
      <p:italic r:id="rId219"/>
      <p:boldItalic r:id="rId2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AEEDE7-617F-8A19-B199-5DFE27A16B40}" name="Travis Hyzak" initials="TH" userId="S::Travis.Hyzak@ceb.ucla.edu::d1dbff8d-df07-45e3-ac5c-d35cbae67db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6D94AC-5561-4525-A582-8F926465EA1A}" v="10" dt="2025-10-28T18:23:48.7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228" y="-52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microsoft.com/office/2015/10/relationships/revisionInfo" Target="revisionInfo.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font" Target="fonts/font4.fntdata"/><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microsoft.com/office/2018/10/relationships/authors" Target="author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font" Target="fonts/font5.fntdata"/><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font" Target="fonts/font6.fntdata"/><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font" Target="fonts/font7.fntdata"/><Relationship Id="rId3" Type="http://schemas.openxmlformats.org/officeDocument/2006/relationships/customXml" Target="../customXml/item3.xml"/><Relationship Id="rId214" Type="http://schemas.openxmlformats.org/officeDocument/2006/relationships/font" Target="fonts/font2.fntdata"/><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font" Target="fonts/font8.fntdata"/><Relationship Id="rId225" Type="http://schemas.microsoft.com/office/2016/11/relationships/changesInfo" Target="changesInfos/changesInfo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font" Target="fonts/font3.fntdata"/><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presProps" Target="presProps.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viewProps" Target="viewProp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12" Type="http://schemas.openxmlformats.org/officeDocument/2006/relationships/notesMaster" Target="notesMasters/notesMaster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theme" Target="theme/theme1.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font" Target="fonts/font1.fntdata"/><Relationship Id="rId2" Type="http://schemas.openxmlformats.org/officeDocument/2006/relationships/customXml" Target="../customXml/item2.xml"/><Relationship Id="rId29" Type="http://schemas.openxmlformats.org/officeDocument/2006/relationships/slide" Target="slides/slide25.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tableStyles" Target="tableStyles.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vis Hyzak" userId="d1dbff8d-df07-45e3-ac5c-d35cbae67db5" providerId="ADAL" clId="{F16D94AC-5561-4525-A582-8F926465EA1A}"/>
    <pc:docChg chg="modSld">
      <pc:chgData name="Travis Hyzak" userId="d1dbff8d-df07-45e3-ac5c-d35cbae67db5" providerId="ADAL" clId="{F16D94AC-5561-4525-A582-8F926465EA1A}" dt="2025-10-28T18:24:17.367" v="160" actId="1035"/>
      <pc:docMkLst>
        <pc:docMk/>
      </pc:docMkLst>
      <pc:sldChg chg="modSp mod">
        <pc:chgData name="Travis Hyzak" userId="d1dbff8d-df07-45e3-ac5c-d35cbae67db5" providerId="ADAL" clId="{F16D94AC-5561-4525-A582-8F926465EA1A}" dt="2025-10-28T18:24:17.367" v="160" actId="1035"/>
        <pc:sldMkLst>
          <pc:docMk/>
          <pc:sldMk cId="4015385126" sldId="297"/>
        </pc:sldMkLst>
        <pc:spChg chg="mod">
          <ac:chgData name="Travis Hyzak" userId="d1dbff8d-df07-45e3-ac5c-d35cbae67db5" providerId="ADAL" clId="{F16D94AC-5561-4525-A582-8F926465EA1A}" dt="2025-10-28T18:24:17.367" v="160" actId="1035"/>
          <ac:spMkLst>
            <pc:docMk/>
            <pc:sldMk cId="4015385126" sldId="297"/>
            <ac:spMk id="113" creationId="{00000000-0000-0000-0000-000000000000}"/>
          </ac:spMkLst>
        </pc:spChg>
      </pc:sldChg>
    </pc:docChg>
  </pc:docChgLst>
  <pc:docChgLst>
    <pc:chgData name="Travis Hyzak" userId="d1dbff8d-df07-45e3-ac5c-d35cbae67db5" providerId="ADAL" clId="{B0078690-595F-4386-BCC3-59E5A7E4ACB1}"/>
    <pc:docChg chg="undo custSel modSld">
      <pc:chgData name="Travis Hyzak" userId="d1dbff8d-df07-45e3-ac5c-d35cbae67db5" providerId="ADAL" clId="{B0078690-595F-4386-BCC3-59E5A7E4ACB1}" dt="2025-10-10T19:33:24.947" v="86" actId="1036"/>
      <pc:docMkLst>
        <pc:docMk/>
      </pc:docMkLst>
      <pc:sldChg chg="modSp mod">
        <pc:chgData name="Travis Hyzak" userId="d1dbff8d-df07-45e3-ac5c-d35cbae67db5" providerId="ADAL" clId="{B0078690-595F-4386-BCC3-59E5A7E4ACB1}" dt="2025-10-10T19:33:24.947" v="86" actId="1036"/>
        <pc:sldMkLst>
          <pc:docMk/>
          <pc:sldMk cId="540545768" sldId="427"/>
        </pc:sldMkLst>
        <pc:spChg chg="mod">
          <ac:chgData name="Travis Hyzak" userId="d1dbff8d-df07-45e3-ac5c-d35cbae67db5" providerId="ADAL" clId="{B0078690-595F-4386-BCC3-59E5A7E4ACB1}" dt="2025-10-10T19:33:24.947" v="86" actId="1036"/>
          <ac:spMkLst>
            <pc:docMk/>
            <pc:sldMk cId="540545768" sldId="427"/>
            <ac:spMk id="97" creationId="{00000000-0000-0000-0000-000000000000}"/>
          </ac:spMkLst>
        </pc:spChg>
        <pc:spChg chg="mod">
          <ac:chgData name="Travis Hyzak" userId="d1dbff8d-df07-45e3-ac5c-d35cbae67db5" providerId="ADAL" clId="{B0078690-595F-4386-BCC3-59E5A7E4ACB1}" dt="2025-10-10T19:33:24.947" v="86" actId="1036"/>
          <ac:spMkLst>
            <pc:docMk/>
            <pc:sldMk cId="540545768" sldId="427"/>
            <ac:spMk id="98" creationId="{00000000-0000-0000-0000-000000000000}"/>
          </ac:spMkLst>
        </pc:spChg>
        <pc:spChg chg="mod">
          <ac:chgData name="Travis Hyzak" userId="d1dbff8d-df07-45e3-ac5c-d35cbae67db5" providerId="ADAL" clId="{B0078690-595F-4386-BCC3-59E5A7E4ACB1}" dt="2025-10-10T19:33:24.947" v="86" actId="1036"/>
          <ac:spMkLst>
            <pc:docMk/>
            <pc:sldMk cId="540545768" sldId="427"/>
            <ac:spMk id="99" creationId="{00000000-0000-0000-0000-000000000000}"/>
          </ac:spMkLst>
        </pc:spChg>
      </pc:sldChg>
      <pc:sldChg chg="modSp mod">
        <pc:chgData name="Travis Hyzak" userId="d1dbff8d-df07-45e3-ac5c-d35cbae67db5" providerId="ADAL" clId="{B0078690-595F-4386-BCC3-59E5A7E4ACB1}" dt="2025-09-23T20:06:09.001" v="30" actId="20577"/>
        <pc:sldMkLst>
          <pc:docMk/>
          <pc:sldMk cId="2389774691" sldId="485"/>
        </pc:sldMkLst>
        <pc:spChg chg="mod">
          <ac:chgData name="Travis Hyzak" userId="d1dbff8d-df07-45e3-ac5c-d35cbae67db5" providerId="ADAL" clId="{B0078690-595F-4386-BCC3-59E5A7E4ACB1}" dt="2025-09-23T20:03:20.914" v="5" actId="14100"/>
          <ac:spMkLst>
            <pc:docMk/>
            <pc:sldMk cId="2389774691" sldId="485"/>
            <ac:spMk id="5" creationId="{D7EF7858-3508-4EB7-260B-14536578D1A0}"/>
          </ac:spMkLst>
        </pc:spChg>
        <pc:spChg chg="mod">
          <ac:chgData name="Travis Hyzak" userId="d1dbff8d-df07-45e3-ac5c-d35cbae67db5" providerId="ADAL" clId="{B0078690-595F-4386-BCC3-59E5A7E4ACB1}" dt="2025-09-23T20:06:09.001" v="30" actId="20577"/>
          <ac:spMkLst>
            <pc:docMk/>
            <pc:sldMk cId="2389774691" sldId="485"/>
            <ac:spMk id="113" creationId="{00000000-0000-0000-0000-000000000000}"/>
          </ac:spMkLst>
        </pc:spChg>
        <pc:picChg chg="mod">
          <ac:chgData name="Travis Hyzak" userId="d1dbff8d-df07-45e3-ac5c-d35cbae67db5" providerId="ADAL" clId="{B0078690-595F-4386-BCC3-59E5A7E4ACB1}" dt="2025-09-23T20:02:36.960" v="0" actId="14826"/>
          <ac:picMkLst>
            <pc:docMk/>
            <pc:sldMk cId="2389774691" sldId="485"/>
            <ac:picMk id="2" creationId="{D768E6AE-AD4E-08BB-038D-579F970A6B26}"/>
          </ac:picMkLst>
        </pc:picChg>
        <pc:picChg chg="mod">
          <ac:chgData name="Travis Hyzak" userId="d1dbff8d-df07-45e3-ac5c-d35cbae67db5" providerId="ADAL" clId="{B0078690-595F-4386-BCC3-59E5A7E4ACB1}" dt="2025-09-23T20:03:13.183" v="4" actId="14100"/>
          <ac:picMkLst>
            <pc:docMk/>
            <pc:sldMk cId="2389774691" sldId="485"/>
            <ac:picMk id="3" creationId="{AB09AC65-4C87-4269-6F10-5D563FE150DA}"/>
          </ac:picMkLst>
        </pc:picChg>
      </pc:sldChg>
      <pc:sldChg chg="modSp">
        <pc:chgData name="Travis Hyzak" userId="d1dbff8d-df07-45e3-ac5c-d35cbae67db5" providerId="ADAL" clId="{B0078690-595F-4386-BCC3-59E5A7E4ACB1}" dt="2025-09-23T20:03:49.167" v="6" actId="14826"/>
        <pc:sldMkLst>
          <pc:docMk/>
          <pc:sldMk cId="1969209204" sldId="486"/>
        </pc:sldMkLst>
        <pc:picChg chg="mod">
          <ac:chgData name="Travis Hyzak" userId="d1dbff8d-df07-45e3-ac5c-d35cbae67db5" providerId="ADAL" clId="{B0078690-595F-4386-BCC3-59E5A7E4ACB1}" dt="2025-09-23T20:03:49.167" v="6" actId="14826"/>
          <ac:picMkLst>
            <pc:docMk/>
            <pc:sldMk cId="1969209204" sldId="486"/>
            <ac:picMk id="2" creationId="{75ACEFDF-B008-EC7E-6E1A-F941553EE302}"/>
          </ac:picMkLst>
        </pc:picChg>
      </pc:sldChg>
      <pc:sldChg chg="modSp mod">
        <pc:chgData name="Travis Hyzak" userId="d1dbff8d-df07-45e3-ac5c-d35cbae67db5" providerId="ADAL" clId="{B0078690-595F-4386-BCC3-59E5A7E4ACB1}" dt="2025-09-23T20:06:31.681" v="34" actId="20577"/>
        <pc:sldMkLst>
          <pc:docMk/>
          <pc:sldMk cId="3583928276" sldId="487"/>
        </pc:sldMkLst>
        <pc:spChg chg="mod">
          <ac:chgData name="Travis Hyzak" userId="d1dbff8d-df07-45e3-ac5c-d35cbae67db5" providerId="ADAL" clId="{B0078690-595F-4386-BCC3-59E5A7E4ACB1}" dt="2025-09-23T20:06:31.681" v="34" actId="20577"/>
          <ac:spMkLst>
            <pc:docMk/>
            <pc:sldMk cId="3583928276" sldId="487"/>
            <ac:spMk id="113" creationId="{00000000-0000-0000-0000-000000000000}"/>
          </ac:spMkLst>
        </pc:spChg>
        <pc:picChg chg="mod">
          <ac:chgData name="Travis Hyzak" userId="d1dbff8d-df07-45e3-ac5c-d35cbae67db5" providerId="ADAL" clId="{B0078690-595F-4386-BCC3-59E5A7E4ACB1}" dt="2025-09-23T20:04:21.058" v="7" actId="14826"/>
          <ac:picMkLst>
            <pc:docMk/>
            <pc:sldMk cId="3583928276" sldId="487"/>
            <ac:picMk id="3" creationId="{DB048C6C-BD54-E2A3-0B3B-DDE3F838C010}"/>
          </ac:picMkLst>
        </pc:picChg>
      </pc:sldChg>
      <pc:sldChg chg="modSp mod">
        <pc:chgData name="Travis Hyzak" userId="d1dbff8d-df07-45e3-ac5c-d35cbae67db5" providerId="ADAL" clId="{B0078690-595F-4386-BCC3-59E5A7E4ACB1}" dt="2025-09-23T20:05:56.187" v="21" actId="20577"/>
        <pc:sldMkLst>
          <pc:docMk/>
          <pc:sldMk cId="185473034" sldId="488"/>
        </pc:sldMkLst>
        <pc:spChg chg="mod">
          <ac:chgData name="Travis Hyzak" userId="d1dbff8d-df07-45e3-ac5c-d35cbae67db5" providerId="ADAL" clId="{B0078690-595F-4386-BCC3-59E5A7E4ACB1}" dt="2025-09-23T20:05:56.187" v="21" actId="20577"/>
          <ac:spMkLst>
            <pc:docMk/>
            <pc:sldMk cId="185473034" sldId="488"/>
            <ac:spMk id="113" creationId="{00000000-0000-0000-0000-000000000000}"/>
          </ac:spMkLst>
        </pc:spChg>
        <pc:picChg chg="mod">
          <ac:chgData name="Travis Hyzak" userId="d1dbff8d-df07-45e3-ac5c-d35cbae67db5" providerId="ADAL" clId="{B0078690-595F-4386-BCC3-59E5A7E4ACB1}" dt="2025-09-23T20:05:20.350" v="13" actId="1076"/>
          <ac:picMkLst>
            <pc:docMk/>
            <pc:sldMk cId="185473034" sldId="488"/>
            <ac:picMk id="2" creationId="{5340FE2C-024F-1E7F-506A-C20A33065B6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9342493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7755620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413077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141865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396861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353417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9080129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809937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06096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211288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27869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063339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7186187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2431426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7062096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2873153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5748769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9127022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6706129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248322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1387326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62260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700236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4791414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5601843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0159067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195710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5547527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6185307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3730460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9293762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08808863"/>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32750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8968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2656554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8326833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8203482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2146545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180902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657295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6940279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0437959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496621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97956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6426794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8156317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0832349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901497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8872797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6833406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6154436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2322116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4518663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2963128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49060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24408883"/>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8360603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1357234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8060930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939370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3203259"/>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5255349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8590671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9372000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5441361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284939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3022247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9533199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4503424"/>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5424438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95000519"/>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8002116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6518244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89360535"/>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89382704"/>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8785739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28333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179502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8693236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8977281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71556425"/>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1854366"/>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2211892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9532670"/>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94431789"/>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9513652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92223050"/>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05961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62129267"/>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3129966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1254750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7490749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63659148"/>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60184518"/>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676553"/>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27872454"/>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2710669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62164615"/>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96089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06030519"/>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4CEE0361-BBA8-F255-DE73-D82FF9D559BF}"/>
            </a:ext>
          </a:extLst>
        </p:cNvPr>
        <p:cNvGrpSpPr/>
        <p:nvPr/>
      </p:nvGrpSpPr>
      <p:grpSpPr>
        <a:xfrm>
          <a:off x="0" y="0"/>
          <a:ext cx="0" cy="0"/>
          <a:chOff x="0" y="0"/>
          <a:chExt cx="0" cy="0"/>
        </a:xfrm>
      </p:grpSpPr>
      <p:sp>
        <p:nvSpPr>
          <p:cNvPr id="106" name="Google Shape;106;g1efa107cacd_0_156:notes">
            <a:extLst>
              <a:ext uri="{FF2B5EF4-FFF2-40B4-BE49-F238E27FC236}">
                <a16:creationId xmlns:a16="http://schemas.microsoft.com/office/drawing/2014/main" id="{E5E71311-2339-7C7E-261A-347588621FE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a:extLst>
              <a:ext uri="{FF2B5EF4-FFF2-40B4-BE49-F238E27FC236}">
                <a16:creationId xmlns:a16="http://schemas.microsoft.com/office/drawing/2014/main" id="{0A3CB429-1938-F9BE-4245-10D13308A2E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8423810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69103415"/>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83879815"/>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23571650"/>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8589351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75530426"/>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5955070"/>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65117281"/>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0085106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23025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00624519"/>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48561597"/>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8648261"/>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8081003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0023427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9000885"/>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2922756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54984710"/>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73079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471795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159143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34204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865626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76614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5697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08090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87609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8512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27335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676966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16278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228061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17827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65555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314241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43575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90994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863425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22018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885972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072485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737628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01894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62801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969383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201521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280178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637743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038415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03006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49855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975967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148370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794688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9790812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69567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321052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489273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121649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34148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18235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92430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30541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5121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289663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581105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864679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186745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383789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636120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0185312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5872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04587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425336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496460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156277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320251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8564298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124676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82758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8907513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099715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89780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0815732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3846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3861937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358473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73909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1478027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0408781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9766390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4340057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7674715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71654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904453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102408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749328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2670489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0817091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100745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019226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508381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efa107cacd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efa107cacd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438640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24735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1efa107cacd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1efa107cacd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11572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13" name="Google Shape;13;p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14" name="Google Shape;14;p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0" name="Google Shape;70;p11"/>
          <p:cNvSpPr txBox="1">
            <a:spLocks noGrp="1"/>
          </p:cNvSpPr>
          <p:nvPr>
            <p:ph type="body" idx="1"/>
          </p:nvPr>
        </p:nvSpPr>
        <p:spPr>
          <a:xfrm rot="5400000">
            <a:off x="1154550" y="-125850"/>
            <a:ext cx="2262900"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71" name="Google Shape;71;p1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72" name="Google Shape;72;p1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73" name="Google Shape;73;p1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2366100" y="1085919"/>
            <a:ext cx="2925900"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76" name="Google Shape;76;p12"/>
          <p:cNvSpPr txBox="1">
            <a:spLocks noGrp="1"/>
          </p:cNvSpPr>
          <p:nvPr>
            <p:ph type="body" idx="1"/>
          </p:nvPr>
        </p:nvSpPr>
        <p:spPr>
          <a:xfrm rot="5400000">
            <a:off x="270600" y="95319"/>
            <a:ext cx="2925900"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77" name="Google Shape;77;p12"/>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78" name="Google Shape;78;p12"/>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79" name="Google Shape;79;p12"/>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_1">
  <p:cSld name="TITLE_1">
    <p:spTree>
      <p:nvGrpSpPr>
        <p:cNvPr id="1" name="Shape 80"/>
        <p:cNvGrpSpPr/>
        <p:nvPr/>
      </p:nvGrpSpPr>
      <p:grpSpPr>
        <a:xfrm>
          <a:off x="0" y="0"/>
          <a:ext cx="0" cy="0"/>
          <a:chOff x="0" y="0"/>
          <a:chExt cx="0" cy="0"/>
        </a:xfrm>
      </p:grpSpPr>
      <p:sp>
        <p:nvSpPr>
          <p:cNvPr id="81" name="Google Shape;81;p13"/>
          <p:cNvSpPr txBox="1">
            <a:spLocks noGrp="1"/>
          </p:cNvSpPr>
          <p:nvPr>
            <p:ph type="ctrTitle"/>
          </p:nvPr>
        </p:nvSpPr>
        <p:spPr>
          <a:xfrm>
            <a:off x="311708" y="744575"/>
            <a:ext cx="8520600" cy="2052600"/>
          </a:xfrm>
          <a:prstGeom prst="rect">
            <a:avLst/>
          </a:prstGeom>
        </p:spPr>
        <p:txBody>
          <a:bodyPr spcFirstLastPara="1" wrap="square" lIns="45725" tIns="22850" rIns="45725" bIns="22850" anchor="b" anchorCtr="0">
            <a:norm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82" name="Google Shape;82;p13"/>
          <p:cNvSpPr txBox="1">
            <a:spLocks noGrp="1"/>
          </p:cNvSpPr>
          <p:nvPr>
            <p:ph type="subTitle" idx="1"/>
          </p:nvPr>
        </p:nvSpPr>
        <p:spPr>
          <a:xfrm>
            <a:off x="311700" y="2834125"/>
            <a:ext cx="8520600" cy="792600"/>
          </a:xfrm>
          <a:prstGeom prst="rect">
            <a:avLst/>
          </a:prstGeom>
        </p:spPr>
        <p:txBody>
          <a:bodyPr spcFirstLastPara="1" wrap="square" lIns="45725" tIns="22850" rIns="45725" bIns="22850" anchor="t" anchorCtr="0">
            <a:normAutofit/>
          </a:bodyPr>
          <a:lstStyle>
            <a:lvl1pPr lvl="0" algn="ctr" rtl="0">
              <a:lnSpc>
                <a:spcPct val="100000"/>
              </a:lnSpc>
              <a:spcBef>
                <a:spcPts val="300"/>
              </a:spcBef>
              <a:spcAft>
                <a:spcPts val="0"/>
              </a:spcAft>
              <a:buSzPts val="2800"/>
              <a:buNone/>
              <a:defRPr sz="2800"/>
            </a:lvl1pPr>
            <a:lvl2pPr lvl="1" algn="ctr" rtl="0">
              <a:lnSpc>
                <a:spcPct val="100000"/>
              </a:lnSpc>
              <a:spcBef>
                <a:spcPts val="300"/>
              </a:spcBef>
              <a:spcAft>
                <a:spcPts val="0"/>
              </a:spcAft>
              <a:buSzPts val="2800"/>
              <a:buNone/>
              <a:defRPr sz="2800"/>
            </a:lvl2pPr>
            <a:lvl3pPr lvl="2" algn="ctr" rtl="0">
              <a:lnSpc>
                <a:spcPct val="100000"/>
              </a:lnSpc>
              <a:spcBef>
                <a:spcPts val="200"/>
              </a:spcBef>
              <a:spcAft>
                <a:spcPts val="0"/>
              </a:spcAft>
              <a:buSzPts val="2800"/>
              <a:buNone/>
              <a:defRPr sz="2800"/>
            </a:lvl3pPr>
            <a:lvl4pPr lvl="3" algn="ctr" rtl="0">
              <a:lnSpc>
                <a:spcPct val="100000"/>
              </a:lnSpc>
              <a:spcBef>
                <a:spcPts val="20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200"/>
              </a:spcBef>
              <a:spcAft>
                <a:spcPts val="0"/>
              </a:spcAft>
              <a:buSzPts val="2800"/>
              <a:buNone/>
              <a:defRPr sz="2800"/>
            </a:lvl6pPr>
            <a:lvl7pPr lvl="6" algn="ctr" rtl="0">
              <a:lnSpc>
                <a:spcPct val="100000"/>
              </a:lnSpc>
              <a:spcBef>
                <a:spcPts val="200"/>
              </a:spcBef>
              <a:spcAft>
                <a:spcPts val="0"/>
              </a:spcAft>
              <a:buSzPts val="2800"/>
              <a:buNone/>
              <a:defRPr sz="2800"/>
            </a:lvl7pPr>
            <a:lvl8pPr lvl="7" algn="ctr" rtl="0">
              <a:lnSpc>
                <a:spcPct val="100000"/>
              </a:lnSpc>
              <a:spcBef>
                <a:spcPts val="200"/>
              </a:spcBef>
              <a:spcAft>
                <a:spcPts val="0"/>
              </a:spcAft>
              <a:buSzPts val="2800"/>
              <a:buNone/>
              <a:defRPr sz="2800"/>
            </a:lvl8pPr>
            <a:lvl9pPr lvl="8" algn="ctr" rtl="0">
              <a:lnSpc>
                <a:spcPct val="100000"/>
              </a:lnSpc>
              <a:spcBef>
                <a:spcPts val="200"/>
              </a:spcBef>
              <a:spcAft>
                <a:spcPts val="0"/>
              </a:spcAft>
              <a:buSzPts val="2800"/>
              <a:buNone/>
              <a:defRPr sz="2800"/>
            </a:lvl9pPr>
          </a:lstStyle>
          <a:p>
            <a:endParaRPr/>
          </a:p>
        </p:txBody>
      </p:sp>
      <p:sp>
        <p:nvSpPr>
          <p:cNvPr id="83" name="Google Shape;83;p13"/>
          <p:cNvSpPr txBox="1">
            <a:spLocks noGrp="1"/>
          </p:cNvSpPr>
          <p:nvPr>
            <p:ph type="sldNum" idx="12"/>
          </p:nvPr>
        </p:nvSpPr>
        <p:spPr>
          <a:xfrm>
            <a:off x="8472458" y="4663217"/>
            <a:ext cx="548700" cy="138600"/>
          </a:xfrm>
          <a:prstGeom prst="rect">
            <a:avLst/>
          </a:prstGeom>
        </p:spPr>
        <p:txBody>
          <a:bodyPr spcFirstLastPara="1" wrap="square" lIns="45725" tIns="22850" rIns="45725" bIns="2285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342900" y="1065213"/>
            <a:ext cx="3886200" cy="7350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7" name="Google Shape;17;p3"/>
          <p:cNvSpPr txBox="1">
            <a:spLocks noGrp="1"/>
          </p:cNvSpPr>
          <p:nvPr>
            <p:ph type="subTitle" idx="1"/>
          </p:nvPr>
        </p:nvSpPr>
        <p:spPr>
          <a:xfrm>
            <a:off x="685800" y="1943100"/>
            <a:ext cx="3200400" cy="8763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18" name="Google Shape;18;p3"/>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19" name="Google Shape;19;p3"/>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20" name="Google Shape;20;p3"/>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3" name="Google Shape;23;p4"/>
          <p:cNvSpPr txBox="1">
            <a:spLocks noGrp="1"/>
          </p:cNvSpPr>
          <p:nvPr>
            <p:ph type="body" idx="1" hasCustomPrompt="1"/>
          </p:nvPr>
        </p:nvSpPr>
        <p:spPr>
          <a:xfrm>
            <a:off x="228600" y="800100"/>
            <a:ext cx="4114800" cy="2262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r>
              <a:rPr lang="en-US" dirty="0"/>
              <a:t>Text</a:t>
            </a:r>
          </a:p>
          <a:p>
            <a:pPr lvl="1"/>
            <a:r>
              <a:rPr lang="en-US" dirty="0"/>
              <a:t>Text</a:t>
            </a:r>
          </a:p>
          <a:p>
            <a:pPr lvl="2"/>
            <a:r>
              <a:rPr lang="en-US" dirty="0"/>
              <a:t>text</a:t>
            </a:r>
            <a:endParaRPr dirty="0"/>
          </a:p>
        </p:txBody>
      </p:sp>
      <p:sp>
        <p:nvSpPr>
          <p:cNvPr id="24" name="Google Shape;24;p4"/>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25" name="Google Shape;25;p4"/>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26" name="Google Shape;26;p4"/>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361156" y="2203450"/>
            <a:ext cx="3886200" cy="681000"/>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29" name="Google Shape;29;p5"/>
          <p:cNvSpPr txBox="1">
            <a:spLocks noGrp="1"/>
          </p:cNvSpPr>
          <p:nvPr>
            <p:ph type="body" idx="1"/>
          </p:nvPr>
        </p:nvSpPr>
        <p:spPr>
          <a:xfrm>
            <a:off x="361156" y="1453357"/>
            <a:ext cx="3886200" cy="7500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30" name="Google Shape;30;p5"/>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31" name="Google Shape;31;p5"/>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32" name="Google Shape;32;p5"/>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35" name="Google Shape;35;p6"/>
          <p:cNvSpPr txBox="1">
            <a:spLocks noGrp="1"/>
          </p:cNvSpPr>
          <p:nvPr>
            <p:ph type="body" idx="1"/>
          </p:nvPr>
        </p:nvSpPr>
        <p:spPr>
          <a:xfrm>
            <a:off x="228600" y="800100"/>
            <a:ext cx="2019300" cy="22629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36" name="Google Shape;36;p6"/>
          <p:cNvSpPr txBox="1">
            <a:spLocks noGrp="1"/>
          </p:cNvSpPr>
          <p:nvPr>
            <p:ph type="body" idx="2"/>
          </p:nvPr>
        </p:nvSpPr>
        <p:spPr>
          <a:xfrm>
            <a:off x="2324100" y="800100"/>
            <a:ext cx="2019300" cy="22629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37" name="Google Shape;37;p6"/>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38" name="Google Shape;38;p6"/>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39" name="Google Shape;39;p6"/>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42" name="Google Shape;42;p7"/>
          <p:cNvSpPr txBox="1">
            <a:spLocks noGrp="1"/>
          </p:cNvSpPr>
          <p:nvPr>
            <p:ph type="body" idx="1"/>
          </p:nvPr>
        </p:nvSpPr>
        <p:spPr>
          <a:xfrm>
            <a:off x="228600" y="767556"/>
            <a:ext cx="2020200" cy="3198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43" name="Google Shape;43;p7"/>
          <p:cNvSpPr txBox="1">
            <a:spLocks noGrp="1"/>
          </p:cNvSpPr>
          <p:nvPr>
            <p:ph type="body" idx="2"/>
          </p:nvPr>
        </p:nvSpPr>
        <p:spPr>
          <a:xfrm>
            <a:off x="228600" y="1087438"/>
            <a:ext cx="2020200" cy="19755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44" name="Google Shape;44;p7"/>
          <p:cNvSpPr txBox="1">
            <a:spLocks noGrp="1"/>
          </p:cNvSpPr>
          <p:nvPr>
            <p:ph type="body" idx="3"/>
          </p:nvPr>
        </p:nvSpPr>
        <p:spPr>
          <a:xfrm>
            <a:off x="2322513" y="767556"/>
            <a:ext cx="2020800" cy="3198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45" name="Google Shape;45;p7"/>
          <p:cNvSpPr txBox="1">
            <a:spLocks noGrp="1"/>
          </p:cNvSpPr>
          <p:nvPr>
            <p:ph type="body" idx="4"/>
          </p:nvPr>
        </p:nvSpPr>
        <p:spPr>
          <a:xfrm>
            <a:off x="2322513" y="1087438"/>
            <a:ext cx="2020800" cy="19755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46" name="Google Shape;46;p7"/>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47" name="Google Shape;47;p7"/>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48" name="Google Shape;48;p7"/>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51" name="Google Shape;51;p8"/>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52" name="Google Shape;52;p8"/>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53" name="Google Shape;53;p8"/>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228600" y="136525"/>
            <a:ext cx="1504200" cy="5811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56" name="Google Shape;56;p9"/>
          <p:cNvSpPr txBox="1">
            <a:spLocks noGrp="1"/>
          </p:cNvSpPr>
          <p:nvPr>
            <p:ph type="body" idx="1"/>
          </p:nvPr>
        </p:nvSpPr>
        <p:spPr>
          <a:xfrm>
            <a:off x="1787525" y="136525"/>
            <a:ext cx="2556000" cy="2926500"/>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57" name="Google Shape;57;p9"/>
          <p:cNvSpPr txBox="1">
            <a:spLocks noGrp="1"/>
          </p:cNvSpPr>
          <p:nvPr>
            <p:ph type="body" idx="2"/>
          </p:nvPr>
        </p:nvSpPr>
        <p:spPr>
          <a:xfrm>
            <a:off x="228600" y="717550"/>
            <a:ext cx="1504200" cy="23454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58" name="Google Shape;58;p9"/>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59" name="Google Shape;59;p9"/>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60" name="Google Shape;60;p9"/>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96144" y="2400300"/>
            <a:ext cx="2743200" cy="2835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63" name="Google Shape;63;p10"/>
          <p:cNvSpPr>
            <a:spLocks noGrp="1"/>
          </p:cNvSpPr>
          <p:nvPr>
            <p:ph type="pic" idx="2"/>
          </p:nvPr>
        </p:nvSpPr>
        <p:spPr>
          <a:xfrm>
            <a:off x="896144" y="306388"/>
            <a:ext cx="2743200" cy="2057400"/>
          </a:xfrm>
          <a:prstGeom prst="rect">
            <a:avLst/>
          </a:prstGeom>
          <a:noFill/>
          <a:ln>
            <a:noFill/>
          </a:ln>
        </p:spPr>
      </p:sp>
      <p:sp>
        <p:nvSpPr>
          <p:cNvPr id="64" name="Google Shape;64;p10"/>
          <p:cNvSpPr txBox="1">
            <a:spLocks noGrp="1"/>
          </p:cNvSpPr>
          <p:nvPr>
            <p:ph type="body" idx="1"/>
          </p:nvPr>
        </p:nvSpPr>
        <p:spPr>
          <a:xfrm>
            <a:off x="896144" y="2683669"/>
            <a:ext cx="2743200" cy="4023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65" name="Google Shape;65;p10"/>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66" name="Google Shape;66;p10"/>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dirty="0"/>
          </a:p>
        </p:txBody>
      </p:sp>
      <p:sp>
        <p:nvSpPr>
          <p:cNvPr id="67" name="Google Shape;67;p10"/>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28600" y="137319"/>
            <a:ext cx="4114800" cy="571500"/>
          </a:xfrm>
          <a:prstGeom prst="rect">
            <a:avLst/>
          </a:prstGeom>
          <a:noFill/>
          <a:ln>
            <a:noFill/>
          </a:ln>
        </p:spPr>
        <p:txBody>
          <a:bodyPr spcFirstLastPara="1" wrap="square" lIns="45725" tIns="22850" rIns="45725" bIns="22850" anchor="ctr" anchorCtr="0">
            <a:normAutofit/>
          </a:bodyPr>
          <a:lstStyle>
            <a:lvl1pPr marR="0" lvl="0" algn="ctr" rtl="0">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7" name="Google Shape;7;p1"/>
          <p:cNvSpPr txBox="1">
            <a:spLocks noGrp="1"/>
          </p:cNvSpPr>
          <p:nvPr>
            <p:ph type="body" idx="1"/>
          </p:nvPr>
        </p:nvSpPr>
        <p:spPr>
          <a:xfrm>
            <a:off x="228600" y="800100"/>
            <a:ext cx="4114800" cy="2262900"/>
          </a:xfrm>
          <a:prstGeom prst="rect">
            <a:avLst/>
          </a:prstGeom>
          <a:noFill/>
          <a:ln>
            <a:noFill/>
          </a:ln>
        </p:spPr>
        <p:txBody>
          <a:bodyPr spcFirstLastPara="1" wrap="square" lIns="45725" tIns="22850" rIns="45725" bIns="22850" anchor="t" anchorCtr="0">
            <a:normAutofit/>
          </a:bodyPr>
          <a:lstStyle>
            <a:lvl1pPr marL="457200" marR="0" lvl="0" indent="-330200" algn="l" rtl="0">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rtl="0">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rtl="0">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dirty="0"/>
          </a:p>
        </p:txBody>
      </p:sp>
      <p:sp>
        <p:nvSpPr>
          <p:cNvPr id="8" name="Google Shape;8;p1"/>
          <p:cNvSpPr txBox="1">
            <a:spLocks noGrp="1"/>
          </p:cNvSpPr>
          <p:nvPr>
            <p:ph type="dt" idx="10"/>
          </p:nvPr>
        </p:nvSpPr>
        <p:spPr>
          <a:xfrm>
            <a:off x="228600" y="3178175"/>
            <a:ext cx="1066800" cy="182700"/>
          </a:xfrm>
          <a:prstGeom prst="rect">
            <a:avLst/>
          </a:prstGeom>
          <a:noFill/>
          <a:ln>
            <a:noFill/>
          </a:ln>
        </p:spPr>
        <p:txBody>
          <a:bodyPr spcFirstLastPara="1" wrap="square" lIns="45725" tIns="22850" rIns="45725" bIns="22850" anchor="ctr" anchorCtr="0">
            <a:noAutofit/>
          </a:bodyPr>
          <a:lstStyle>
            <a:lvl1pPr marR="0" lvl="0" algn="l"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1562100" y="3178175"/>
            <a:ext cx="1447800" cy="182700"/>
          </a:xfrm>
          <a:prstGeom prst="rect">
            <a:avLst/>
          </a:prstGeom>
          <a:noFill/>
          <a:ln>
            <a:noFill/>
          </a:ln>
        </p:spPr>
        <p:txBody>
          <a:bodyPr spcFirstLastPara="1" wrap="square" lIns="45725" tIns="22850" rIns="45725" bIns="22850" anchor="ctr" anchorCtr="0">
            <a:noAutofit/>
          </a:bodyPr>
          <a:lstStyle>
            <a:lvl1pPr marR="0" lvl="0" algn="ctr" rtl="0">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3276600" y="3178175"/>
            <a:ext cx="1066800" cy="182700"/>
          </a:xfrm>
          <a:prstGeom prst="rect">
            <a:avLst/>
          </a:prstGeom>
          <a:noFill/>
          <a:ln>
            <a:noFill/>
          </a:ln>
        </p:spPr>
        <p:txBody>
          <a:bodyPr spcFirstLastPara="1" wrap="square" lIns="45725" tIns="22850" rIns="45725" bIns="22850" anchor="ctr" anchorCtr="0">
            <a:noAutofit/>
          </a:bodyPr>
          <a:lstStyle>
            <a:lvl1pPr marL="0" marR="0" lvl="0" indent="0" algn="r" rtl="0">
              <a:spcBef>
                <a:spcPts val="0"/>
              </a:spcBef>
              <a:buNone/>
              <a:defRPr sz="600" b="0" i="0" u="none" strike="noStrike" cap="none">
                <a:solidFill>
                  <a:srgbClr val="888888"/>
                </a:solidFill>
                <a:latin typeface="Calibri"/>
                <a:ea typeface="Calibri"/>
                <a:cs typeface="Calibri"/>
                <a:sym typeface="Calibri"/>
              </a:defRPr>
            </a:lvl1pPr>
            <a:lvl2pPr marL="0" marR="0" lvl="1" indent="0" algn="r" rtl="0">
              <a:spcBef>
                <a:spcPts val="0"/>
              </a:spcBef>
              <a:buNone/>
              <a:defRPr sz="600" b="0" i="0" u="none" strike="noStrike" cap="none">
                <a:solidFill>
                  <a:srgbClr val="888888"/>
                </a:solidFill>
                <a:latin typeface="Calibri"/>
                <a:ea typeface="Calibri"/>
                <a:cs typeface="Calibri"/>
                <a:sym typeface="Calibri"/>
              </a:defRPr>
            </a:lvl2pPr>
            <a:lvl3pPr marL="0" marR="0" lvl="2" indent="0" algn="r" rtl="0">
              <a:spcBef>
                <a:spcPts val="0"/>
              </a:spcBef>
              <a:buNone/>
              <a:defRPr sz="600" b="0" i="0" u="none" strike="noStrike" cap="none">
                <a:solidFill>
                  <a:srgbClr val="888888"/>
                </a:solidFill>
                <a:latin typeface="Calibri"/>
                <a:ea typeface="Calibri"/>
                <a:cs typeface="Calibri"/>
                <a:sym typeface="Calibri"/>
              </a:defRPr>
            </a:lvl3pPr>
            <a:lvl4pPr marL="0" marR="0" lvl="3" indent="0" algn="r" rtl="0">
              <a:spcBef>
                <a:spcPts val="0"/>
              </a:spcBef>
              <a:buNone/>
              <a:defRPr sz="600" b="0" i="0" u="none" strike="noStrike" cap="none">
                <a:solidFill>
                  <a:srgbClr val="888888"/>
                </a:solidFill>
                <a:latin typeface="Calibri"/>
                <a:ea typeface="Calibri"/>
                <a:cs typeface="Calibri"/>
                <a:sym typeface="Calibri"/>
              </a:defRPr>
            </a:lvl4pPr>
            <a:lvl5pPr marL="0" marR="0" lvl="4" indent="0" algn="r" rtl="0">
              <a:spcBef>
                <a:spcPts val="0"/>
              </a:spcBef>
              <a:buNone/>
              <a:defRPr sz="600" b="0" i="0" u="none" strike="noStrike" cap="none">
                <a:solidFill>
                  <a:srgbClr val="888888"/>
                </a:solidFill>
                <a:latin typeface="Calibri"/>
                <a:ea typeface="Calibri"/>
                <a:cs typeface="Calibri"/>
                <a:sym typeface="Calibri"/>
              </a:defRPr>
            </a:lvl5pPr>
            <a:lvl6pPr marL="0" marR="0" lvl="5" indent="0" algn="r" rtl="0">
              <a:spcBef>
                <a:spcPts val="0"/>
              </a:spcBef>
              <a:buNone/>
              <a:defRPr sz="600" b="0" i="0" u="none" strike="noStrike" cap="none">
                <a:solidFill>
                  <a:srgbClr val="888888"/>
                </a:solidFill>
                <a:latin typeface="Calibri"/>
                <a:ea typeface="Calibri"/>
                <a:cs typeface="Calibri"/>
                <a:sym typeface="Calibri"/>
              </a:defRPr>
            </a:lvl6pPr>
            <a:lvl7pPr marL="0" marR="0" lvl="6" indent="0" algn="r" rtl="0">
              <a:spcBef>
                <a:spcPts val="0"/>
              </a:spcBef>
              <a:buNone/>
              <a:defRPr sz="600" b="0" i="0" u="none" strike="noStrike" cap="none">
                <a:solidFill>
                  <a:srgbClr val="888888"/>
                </a:solidFill>
                <a:latin typeface="Calibri"/>
                <a:ea typeface="Calibri"/>
                <a:cs typeface="Calibri"/>
                <a:sym typeface="Calibri"/>
              </a:defRPr>
            </a:lvl7pPr>
            <a:lvl8pPr marL="0" marR="0" lvl="7" indent="0" algn="r" rtl="0">
              <a:spcBef>
                <a:spcPts val="0"/>
              </a:spcBef>
              <a:buNone/>
              <a:defRPr sz="600" b="0" i="0" u="none" strike="noStrike" cap="none">
                <a:solidFill>
                  <a:srgbClr val="888888"/>
                </a:solidFill>
                <a:latin typeface="Calibri"/>
                <a:ea typeface="Calibri"/>
                <a:cs typeface="Calibri"/>
                <a:sym typeface="Calibri"/>
              </a:defRPr>
            </a:lvl8pPr>
            <a:lvl9pPr marL="0" marR="0" lvl="8" indent="0" algn="r" rtl="0">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3.xml"/><Relationship Id="rId5" Type="http://schemas.openxmlformats.org/officeDocument/2006/relationships/image" Target="../media/image83.png"/><Relationship Id="rId4" Type="http://schemas.openxmlformats.org/officeDocument/2006/relationships/image" Target="../media/image82.png"/></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2.xml"/><Relationship Id="rId1" Type="http://schemas.openxmlformats.org/officeDocument/2006/relationships/slideLayout" Target="../slideLayouts/slideLayout3.xml"/><Relationship Id="rId4" Type="http://schemas.openxmlformats.org/officeDocument/2006/relationships/image" Target="../media/image84.png"/></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3.xml"/><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4.xml"/><Relationship Id="rId1" Type="http://schemas.openxmlformats.org/officeDocument/2006/relationships/slideLayout" Target="../slideLayouts/slideLayout3.xml"/><Relationship Id="rId4" Type="http://schemas.openxmlformats.org/officeDocument/2006/relationships/image" Target="../media/image86.png"/></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87.png"/></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8.xml"/><Relationship Id="rId1" Type="http://schemas.openxmlformats.org/officeDocument/2006/relationships/slideLayout" Target="../slideLayouts/slideLayout3.xml"/><Relationship Id="rId4" Type="http://schemas.openxmlformats.org/officeDocument/2006/relationships/image" Target="../media/image90.png"/></Relationships>
</file>

<file path=ppt/slides/_rels/slide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9.xml"/><Relationship Id="rId1" Type="http://schemas.openxmlformats.org/officeDocument/2006/relationships/slideLayout" Target="../slideLayouts/slideLayout3.xml"/><Relationship Id="rId4" Type="http://schemas.openxmlformats.org/officeDocument/2006/relationships/image" Target="../media/image9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3.xml"/><Relationship Id="rId4" Type="http://schemas.openxmlformats.org/officeDocument/2006/relationships/image" Target="../media/image93.png"/></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2.xml"/><Relationship Id="rId1" Type="http://schemas.openxmlformats.org/officeDocument/2006/relationships/slideLayout" Target="../slideLayouts/slideLayout3.xml"/><Relationship Id="rId4" Type="http://schemas.openxmlformats.org/officeDocument/2006/relationships/image" Target="../media/image94.png"/></Relationships>
</file>

<file path=ppt/slides/_rels/slide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3.xml"/><Relationship Id="rId1" Type="http://schemas.openxmlformats.org/officeDocument/2006/relationships/slideLayout" Target="../slideLayouts/slideLayout3.xml"/><Relationship Id="rId4" Type="http://schemas.openxmlformats.org/officeDocument/2006/relationships/image" Target="../media/image95.png"/></Relationships>
</file>

<file path=ppt/slides/_rels/slide1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4.xml"/><Relationship Id="rId1" Type="http://schemas.openxmlformats.org/officeDocument/2006/relationships/slideLayout" Target="../slideLayouts/slideLayout3.xml"/><Relationship Id="rId4" Type="http://schemas.openxmlformats.org/officeDocument/2006/relationships/image" Target="../media/image96.png"/></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5.xml"/><Relationship Id="rId1" Type="http://schemas.openxmlformats.org/officeDocument/2006/relationships/slideLayout" Target="../slideLayouts/slideLayout3.xml"/><Relationship Id="rId5" Type="http://schemas.openxmlformats.org/officeDocument/2006/relationships/image" Target="../media/image98.png"/><Relationship Id="rId4" Type="http://schemas.openxmlformats.org/officeDocument/2006/relationships/image" Target="../media/image97.png"/></Relationships>
</file>

<file path=ppt/slides/_rels/slide1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6.xml"/><Relationship Id="rId1" Type="http://schemas.openxmlformats.org/officeDocument/2006/relationships/slideLayout" Target="../slideLayouts/slideLayout3.xml"/><Relationship Id="rId4" Type="http://schemas.openxmlformats.org/officeDocument/2006/relationships/image" Target="../media/image99.png"/></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3.xml"/><Relationship Id="rId4" Type="http://schemas.openxmlformats.org/officeDocument/2006/relationships/image" Target="../media/image100.png"/></Relationships>
</file>

<file path=ppt/slides/_rels/slide1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9.xml"/><Relationship Id="rId1" Type="http://schemas.openxmlformats.org/officeDocument/2006/relationships/slideLayout" Target="../slideLayouts/slideLayout3.xml"/><Relationship Id="rId4" Type="http://schemas.openxmlformats.org/officeDocument/2006/relationships/image" Target="../media/image10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0.xml"/><Relationship Id="rId1" Type="http://schemas.openxmlformats.org/officeDocument/2006/relationships/slideLayout" Target="../slideLayouts/slideLayout3.xml"/><Relationship Id="rId5" Type="http://schemas.openxmlformats.org/officeDocument/2006/relationships/image" Target="../media/image102.png"/><Relationship Id="rId4" Type="http://schemas.openxmlformats.org/officeDocument/2006/relationships/image" Target="../media/image101.png"/></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1.xml"/><Relationship Id="rId1" Type="http://schemas.openxmlformats.org/officeDocument/2006/relationships/slideLayout" Target="../slideLayouts/slideLayout3.xml"/><Relationship Id="rId4" Type="http://schemas.openxmlformats.org/officeDocument/2006/relationships/image" Target="../media/image103.png"/></Relationships>
</file>

<file path=ppt/slides/_rels/slide1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2.xml"/><Relationship Id="rId1" Type="http://schemas.openxmlformats.org/officeDocument/2006/relationships/slideLayout" Target="../slideLayouts/slideLayout3.xml"/><Relationship Id="rId4" Type="http://schemas.openxmlformats.org/officeDocument/2006/relationships/image" Target="../media/image104.png"/></Relationships>
</file>

<file path=ppt/slides/_rels/slide1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5.xml"/><Relationship Id="rId1" Type="http://schemas.openxmlformats.org/officeDocument/2006/relationships/slideLayout" Target="../slideLayouts/slideLayout3.xml"/><Relationship Id="rId4" Type="http://schemas.openxmlformats.org/officeDocument/2006/relationships/image" Target="../media/image105.png"/></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6.xml"/><Relationship Id="rId1" Type="http://schemas.openxmlformats.org/officeDocument/2006/relationships/slideLayout" Target="../slideLayouts/slideLayout3.xml"/><Relationship Id="rId4" Type="http://schemas.openxmlformats.org/officeDocument/2006/relationships/image" Target="../media/image106.png"/></Relationships>
</file>

<file path=ppt/slides/_rels/slide1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7.xml"/><Relationship Id="rId1" Type="http://schemas.openxmlformats.org/officeDocument/2006/relationships/slideLayout" Target="../slideLayouts/slideLayout3.xml"/><Relationship Id="rId4" Type="http://schemas.openxmlformats.org/officeDocument/2006/relationships/image" Target="../media/image107.png"/></Relationships>
</file>

<file path=ppt/slides/_rels/slide1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8.xml"/><Relationship Id="rId1" Type="http://schemas.openxmlformats.org/officeDocument/2006/relationships/slideLayout" Target="../slideLayouts/slideLayout3.xml"/><Relationship Id="rId4" Type="http://schemas.openxmlformats.org/officeDocument/2006/relationships/image" Target="../media/image108.png"/></Relationships>
</file>

<file path=ppt/slides/_rels/slide1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9.xml"/><Relationship Id="rId1" Type="http://schemas.openxmlformats.org/officeDocument/2006/relationships/slideLayout" Target="../slideLayouts/slideLayout3.xml"/><Relationship Id="rId4" Type="http://schemas.openxmlformats.org/officeDocument/2006/relationships/image" Target="../media/image10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0.xml"/><Relationship Id="rId1" Type="http://schemas.openxmlformats.org/officeDocument/2006/relationships/slideLayout" Target="../slideLayouts/slideLayout3.xml"/><Relationship Id="rId4" Type="http://schemas.openxmlformats.org/officeDocument/2006/relationships/image" Target="../media/image110.png"/></Relationships>
</file>

<file path=ppt/slides/_rels/slide1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1.xml"/><Relationship Id="rId1" Type="http://schemas.openxmlformats.org/officeDocument/2006/relationships/slideLayout" Target="../slideLayouts/slideLayout3.xml"/><Relationship Id="rId4" Type="http://schemas.openxmlformats.org/officeDocument/2006/relationships/image" Target="../media/image111.png"/></Relationships>
</file>

<file path=ppt/slides/_rels/slide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2.xml"/><Relationship Id="rId1" Type="http://schemas.openxmlformats.org/officeDocument/2006/relationships/slideLayout" Target="../slideLayouts/slideLayout3.xml"/><Relationship Id="rId4" Type="http://schemas.openxmlformats.org/officeDocument/2006/relationships/image" Target="../media/image112.png"/></Relationships>
</file>

<file path=ppt/slides/_rels/slide1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3.xml"/><Relationship Id="rId1" Type="http://schemas.openxmlformats.org/officeDocument/2006/relationships/slideLayout" Target="../slideLayouts/slideLayout3.xml"/><Relationship Id="rId4" Type="http://schemas.openxmlformats.org/officeDocument/2006/relationships/image" Target="../media/image113.png"/></Relationships>
</file>

<file path=ppt/slides/_rels/slide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4.xml"/><Relationship Id="rId1" Type="http://schemas.openxmlformats.org/officeDocument/2006/relationships/slideLayout" Target="../slideLayouts/slideLayout3.xml"/><Relationship Id="rId4" Type="http://schemas.openxmlformats.org/officeDocument/2006/relationships/image" Target="../media/image114.png"/></Relationships>
</file>

<file path=ppt/slides/_rels/slide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5.xml"/><Relationship Id="rId1" Type="http://schemas.openxmlformats.org/officeDocument/2006/relationships/slideLayout" Target="../slideLayouts/slideLayout3.xml"/><Relationship Id="rId4" Type="http://schemas.openxmlformats.org/officeDocument/2006/relationships/image" Target="../media/image115.png"/></Relationships>
</file>

<file path=ppt/slides/_rels/slide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6.xm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1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7.xml"/><Relationship Id="rId1" Type="http://schemas.openxmlformats.org/officeDocument/2006/relationships/slideLayout" Target="../slideLayouts/slideLayout3.xml"/><Relationship Id="rId4" Type="http://schemas.openxmlformats.org/officeDocument/2006/relationships/image" Target="../media/image117.png"/></Relationships>
</file>

<file path=ppt/slides/_rels/slide1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8.xml"/><Relationship Id="rId1" Type="http://schemas.openxmlformats.org/officeDocument/2006/relationships/slideLayout" Target="../slideLayouts/slideLayout3.xml"/><Relationship Id="rId4" Type="http://schemas.openxmlformats.org/officeDocument/2006/relationships/image" Target="../media/image118.png"/></Relationships>
</file>

<file path=ppt/slides/_rels/slide1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0.xml"/><Relationship Id="rId1" Type="http://schemas.openxmlformats.org/officeDocument/2006/relationships/slideLayout" Target="../slideLayouts/slideLayout3.xml"/><Relationship Id="rId4" Type="http://schemas.openxmlformats.org/officeDocument/2006/relationships/image" Target="../media/image119.png"/></Relationships>
</file>

<file path=ppt/slides/_rels/slide1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1.xml"/><Relationship Id="rId1" Type="http://schemas.openxmlformats.org/officeDocument/2006/relationships/slideLayout" Target="../slideLayouts/slideLayout3.xml"/><Relationship Id="rId4" Type="http://schemas.openxmlformats.org/officeDocument/2006/relationships/image" Target="../media/image120.png"/></Relationships>
</file>

<file path=ppt/slides/_rels/slide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4.xml"/><Relationship Id="rId1" Type="http://schemas.openxmlformats.org/officeDocument/2006/relationships/slideLayout" Target="../slideLayouts/slideLayout3.xml"/><Relationship Id="rId4" Type="http://schemas.openxmlformats.org/officeDocument/2006/relationships/image" Target="../media/image121.png"/></Relationships>
</file>

<file path=ppt/slides/_rels/slide1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5.xml"/><Relationship Id="rId1" Type="http://schemas.openxmlformats.org/officeDocument/2006/relationships/slideLayout" Target="../slideLayouts/slideLayout3.xml"/><Relationship Id="rId4" Type="http://schemas.openxmlformats.org/officeDocument/2006/relationships/image" Target="../media/image122.png"/></Relationships>
</file>

<file path=ppt/slides/_rels/slide1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6.xml"/><Relationship Id="rId1" Type="http://schemas.openxmlformats.org/officeDocument/2006/relationships/slideLayout" Target="../slideLayouts/slideLayout3.xml"/><Relationship Id="rId5" Type="http://schemas.openxmlformats.org/officeDocument/2006/relationships/image" Target="../media/image124.png"/><Relationship Id="rId4" Type="http://schemas.openxmlformats.org/officeDocument/2006/relationships/image" Target="../media/image123.png"/></Relationships>
</file>

<file path=ppt/slides/_rels/slide1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7.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8.xml"/><Relationship Id="rId1" Type="http://schemas.openxmlformats.org/officeDocument/2006/relationships/slideLayout" Target="../slideLayouts/slideLayout3.xml"/><Relationship Id="rId4" Type="http://schemas.openxmlformats.org/officeDocument/2006/relationships/image" Target="../media/image125.png"/></Relationships>
</file>

<file path=ppt/slides/_rels/slide1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9.xml"/><Relationship Id="rId1" Type="http://schemas.openxmlformats.org/officeDocument/2006/relationships/slideLayout" Target="../slideLayouts/slideLayout3.xml"/><Relationship Id="rId4" Type="http://schemas.openxmlformats.org/officeDocument/2006/relationships/image" Target="../media/image12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0.xml"/><Relationship Id="rId1" Type="http://schemas.openxmlformats.org/officeDocument/2006/relationships/slideLayout" Target="../slideLayouts/slideLayout3.xml"/><Relationship Id="rId4" Type="http://schemas.openxmlformats.org/officeDocument/2006/relationships/image" Target="../media/image127.png"/></Relationships>
</file>

<file path=ppt/slides/_rels/slide1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1.xml"/><Relationship Id="rId1" Type="http://schemas.openxmlformats.org/officeDocument/2006/relationships/slideLayout" Target="../slideLayouts/slideLayout3.xml"/><Relationship Id="rId4" Type="http://schemas.openxmlformats.org/officeDocument/2006/relationships/image" Target="../media/image128.png"/></Relationships>
</file>

<file path=ppt/slides/_rels/slide1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3.xml"/><Relationship Id="rId1" Type="http://schemas.openxmlformats.org/officeDocument/2006/relationships/slideLayout" Target="../slideLayouts/slideLayout3.xml"/><Relationship Id="rId4" Type="http://schemas.openxmlformats.org/officeDocument/2006/relationships/image" Target="../media/image129.png"/></Relationships>
</file>

<file path=ppt/slides/_rels/slide1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4.xml"/><Relationship Id="rId1" Type="http://schemas.openxmlformats.org/officeDocument/2006/relationships/slideLayout" Target="../slideLayouts/slideLayout3.xml"/><Relationship Id="rId4" Type="http://schemas.openxmlformats.org/officeDocument/2006/relationships/image" Target="../media/image130.png"/></Relationships>
</file>

<file path=ppt/slides/_rels/slide1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5.xml"/><Relationship Id="rId1" Type="http://schemas.openxmlformats.org/officeDocument/2006/relationships/slideLayout" Target="../slideLayouts/slideLayout3.xml"/><Relationship Id="rId4" Type="http://schemas.openxmlformats.org/officeDocument/2006/relationships/image" Target="../media/image131.png"/></Relationships>
</file>

<file path=ppt/slides/_rels/slide1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6.xml"/><Relationship Id="rId1" Type="http://schemas.openxmlformats.org/officeDocument/2006/relationships/slideLayout" Target="../slideLayouts/slideLayout3.xml"/><Relationship Id="rId4" Type="http://schemas.openxmlformats.org/officeDocument/2006/relationships/image" Target="../media/image132.png"/></Relationships>
</file>

<file path=ppt/slides/_rels/slide1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7.xml"/><Relationship Id="rId1" Type="http://schemas.openxmlformats.org/officeDocument/2006/relationships/slideLayout" Target="../slideLayouts/slideLayout3.xml"/><Relationship Id="rId4" Type="http://schemas.openxmlformats.org/officeDocument/2006/relationships/image" Target="../media/image133.png"/></Relationships>
</file>

<file path=ppt/slides/_rels/slide1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8.xml"/><Relationship Id="rId1" Type="http://schemas.openxmlformats.org/officeDocument/2006/relationships/slideLayout" Target="../slideLayouts/slideLayout3.xml"/><Relationship Id="rId4" Type="http://schemas.openxmlformats.org/officeDocument/2006/relationships/image" Target="../media/image134.png"/></Relationships>
</file>

<file path=ppt/slides/_rels/slide1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0.xml"/><Relationship Id="rId1" Type="http://schemas.openxmlformats.org/officeDocument/2006/relationships/slideLayout" Target="../slideLayouts/slideLayout3.xml"/><Relationship Id="rId4" Type="http://schemas.openxmlformats.org/officeDocument/2006/relationships/image" Target="../media/image135.png"/></Relationships>
</file>

<file path=ppt/slides/_rels/slide1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1.xml"/><Relationship Id="rId1" Type="http://schemas.openxmlformats.org/officeDocument/2006/relationships/slideLayout" Target="../slideLayouts/slideLayout3.xml"/><Relationship Id="rId5" Type="http://schemas.openxmlformats.org/officeDocument/2006/relationships/image" Target="../media/image137.png"/><Relationship Id="rId4" Type="http://schemas.openxmlformats.org/officeDocument/2006/relationships/image" Target="../media/image136.png"/></Relationships>
</file>

<file path=ppt/slides/_rels/slide1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3.xml"/><Relationship Id="rId1" Type="http://schemas.openxmlformats.org/officeDocument/2006/relationships/slideLayout" Target="../slideLayouts/slideLayout3.xml"/><Relationship Id="rId4" Type="http://schemas.openxmlformats.org/officeDocument/2006/relationships/image" Target="../media/image138.png"/></Relationships>
</file>

<file path=ppt/slides/_rels/slide1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4.xml"/><Relationship Id="rId1" Type="http://schemas.openxmlformats.org/officeDocument/2006/relationships/slideLayout" Target="../slideLayouts/slideLayout3.xml"/><Relationship Id="rId4" Type="http://schemas.openxmlformats.org/officeDocument/2006/relationships/image" Target="../media/image139.png"/></Relationships>
</file>

<file path=ppt/slides/_rels/slide1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5.xml"/><Relationship Id="rId1" Type="http://schemas.openxmlformats.org/officeDocument/2006/relationships/slideLayout" Target="../slideLayouts/slideLayout3.xml"/><Relationship Id="rId4" Type="http://schemas.openxmlformats.org/officeDocument/2006/relationships/image" Target="../media/image140.png"/></Relationships>
</file>

<file path=ppt/slides/_rels/slide1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6.xml"/><Relationship Id="rId1" Type="http://schemas.openxmlformats.org/officeDocument/2006/relationships/slideLayout" Target="../slideLayouts/slideLayout3.xml"/><Relationship Id="rId4" Type="http://schemas.openxmlformats.org/officeDocument/2006/relationships/image" Target="../media/image141.png"/></Relationships>
</file>

<file path=ppt/slides/_rels/slide1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7.xml"/><Relationship Id="rId1" Type="http://schemas.openxmlformats.org/officeDocument/2006/relationships/slideLayout" Target="../slideLayouts/slideLayout3.xml"/><Relationship Id="rId4" Type="http://schemas.openxmlformats.org/officeDocument/2006/relationships/image" Target="../media/image142.png"/></Relationships>
</file>

<file path=ppt/slides/_rels/slide1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8.xml"/><Relationship Id="rId1" Type="http://schemas.openxmlformats.org/officeDocument/2006/relationships/slideLayout" Target="../slideLayouts/slideLayout3.xml"/><Relationship Id="rId4" Type="http://schemas.openxmlformats.org/officeDocument/2006/relationships/image" Target="../media/image143.png"/></Relationships>
</file>

<file path=ppt/slides/_rels/slide1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0.xml"/><Relationship Id="rId1" Type="http://schemas.openxmlformats.org/officeDocument/2006/relationships/slideLayout" Target="../slideLayouts/slideLayout3.xml"/><Relationship Id="rId4" Type="http://schemas.openxmlformats.org/officeDocument/2006/relationships/image" Target="../media/image144.png"/></Relationships>
</file>

<file path=ppt/slides/_rels/slide1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1.xml"/><Relationship Id="rId1" Type="http://schemas.openxmlformats.org/officeDocument/2006/relationships/slideLayout" Target="../slideLayouts/slideLayout3.xml"/><Relationship Id="rId4" Type="http://schemas.openxmlformats.org/officeDocument/2006/relationships/image" Target="../media/image145.png"/></Relationships>
</file>

<file path=ppt/slides/_rels/slide1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2.xml"/><Relationship Id="rId1" Type="http://schemas.openxmlformats.org/officeDocument/2006/relationships/slideLayout" Target="../slideLayouts/slideLayout3.xml"/><Relationship Id="rId4" Type="http://schemas.openxmlformats.org/officeDocument/2006/relationships/image" Target="../media/image146.png"/></Relationships>
</file>

<file path=ppt/slides/_rels/slide1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3.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4.xml"/><Relationship Id="rId1" Type="http://schemas.openxmlformats.org/officeDocument/2006/relationships/slideLayout" Target="../slideLayouts/slideLayout3.xml"/><Relationship Id="rId4" Type="http://schemas.openxmlformats.org/officeDocument/2006/relationships/image" Target="../media/image147.png"/></Relationships>
</file>

<file path=ppt/slides/_rels/slide1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5.xml"/><Relationship Id="rId1" Type="http://schemas.openxmlformats.org/officeDocument/2006/relationships/slideLayout" Target="../slideLayouts/slideLayout3.xml"/><Relationship Id="rId4" Type="http://schemas.openxmlformats.org/officeDocument/2006/relationships/image" Target="../media/image148.png"/></Relationships>
</file>

<file path=ppt/slides/_rels/slide1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7.xml"/><Relationship Id="rId1" Type="http://schemas.openxmlformats.org/officeDocument/2006/relationships/slideLayout" Target="../slideLayouts/slideLayout3.xml"/><Relationship Id="rId4" Type="http://schemas.openxmlformats.org/officeDocument/2006/relationships/image" Target="../media/image149.png"/></Relationships>
</file>

<file path=ppt/slides/_rels/slide1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9.xml"/><Relationship Id="rId1" Type="http://schemas.openxmlformats.org/officeDocument/2006/relationships/slideLayout" Target="../slideLayouts/slideLayout3.xml"/><Relationship Id="rId4" Type="http://schemas.openxmlformats.org/officeDocument/2006/relationships/image" Target="../media/image150.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0.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1.xml"/><Relationship Id="rId1" Type="http://schemas.openxmlformats.org/officeDocument/2006/relationships/slideLayout" Target="../slideLayouts/slideLayout3.xml"/><Relationship Id="rId4" Type="http://schemas.openxmlformats.org/officeDocument/2006/relationships/image" Target="../media/image151.png"/></Relationships>
</file>

<file path=ppt/slides/_rels/slide1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2.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3.xml"/><Relationship Id="rId1" Type="http://schemas.openxmlformats.org/officeDocument/2006/relationships/slideLayout" Target="../slideLayouts/slideLayout3.xml"/><Relationship Id="rId4" Type="http://schemas.openxmlformats.org/officeDocument/2006/relationships/image" Target="../media/image152.png"/></Relationships>
</file>

<file path=ppt/slides/_rels/slide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4.xml"/><Relationship Id="rId1" Type="http://schemas.openxmlformats.org/officeDocument/2006/relationships/slideLayout" Target="../slideLayouts/slideLayout3.xml"/></Relationships>
</file>

<file path=ppt/slides/_rels/slide1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5.xml"/><Relationship Id="rId1" Type="http://schemas.openxmlformats.org/officeDocument/2006/relationships/slideLayout" Target="../slideLayouts/slideLayout3.xml"/><Relationship Id="rId4" Type="http://schemas.openxmlformats.org/officeDocument/2006/relationships/image" Target="../media/image153.png"/></Relationships>
</file>

<file path=ppt/slides/_rels/slide1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6.xml"/><Relationship Id="rId1" Type="http://schemas.openxmlformats.org/officeDocument/2006/relationships/slideLayout" Target="../slideLayouts/slideLayout3.xml"/></Relationships>
</file>

<file path=ppt/slides/_rels/slide1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7.xml"/><Relationship Id="rId1" Type="http://schemas.openxmlformats.org/officeDocument/2006/relationships/slideLayout" Target="../slideLayouts/slideLayout3.xml"/><Relationship Id="rId5" Type="http://schemas.openxmlformats.org/officeDocument/2006/relationships/image" Target="../media/image155.png"/><Relationship Id="rId4" Type="http://schemas.openxmlformats.org/officeDocument/2006/relationships/image" Target="../media/image154.png"/></Relationships>
</file>

<file path=ppt/slides/_rels/slide1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8.xml"/><Relationship Id="rId1" Type="http://schemas.openxmlformats.org/officeDocument/2006/relationships/slideLayout" Target="../slideLayouts/slideLayout3.xml"/><Relationship Id="rId5" Type="http://schemas.openxmlformats.org/officeDocument/2006/relationships/image" Target="../media/image157.png"/><Relationship Id="rId4" Type="http://schemas.openxmlformats.org/officeDocument/2006/relationships/image" Target="../media/image156.png"/></Relationships>
</file>

<file path=ppt/slides/_rels/slide1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9.xml"/><Relationship Id="rId1" Type="http://schemas.openxmlformats.org/officeDocument/2006/relationships/slideLayout" Target="../slideLayouts/slideLayout3.xml"/><Relationship Id="rId4" Type="http://schemas.openxmlformats.org/officeDocument/2006/relationships/image" Target="../media/image158.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0.xml"/><Relationship Id="rId1" Type="http://schemas.openxmlformats.org/officeDocument/2006/relationships/slideLayout" Target="../slideLayouts/slideLayout3.xml"/><Relationship Id="rId4" Type="http://schemas.openxmlformats.org/officeDocument/2006/relationships/image" Target="../media/image159.png"/></Relationships>
</file>

<file path=ppt/slides/_rels/slide1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1.xml"/><Relationship Id="rId1" Type="http://schemas.openxmlformats.org/officeDocument/2006/relationships/slideLayout" Target="../slideLayouts/slideLayout3.xml"/><Relationship Id="rId4" Type="http://schemas.openxmlformats.org/officeDocument/2006/relationships/image" Target="../media/image160.png"/></Relationships>
</file>

<file path=ppt/slides/_rels/slide1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2.xml"/><Relationship Id="rId1" Type="http://schemas.openxmlformats.org/officeDocument/2006/relationships/slideLayout" Target="../slideLayouts/slideLayout3.xml"/><Relationship Id="rId4" Type="http://schemas.openxmlformats.org/officeDocument/2006/relationships/image" Target="../media/image161.png"/></Relationships>
</file>

<file path=ppt/slides/_rels/slide1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3.xml"/><Relationship Id="rId1" Type="http://schemas.openxmlformats.org/officeDocument/2006/relationships/slideLayout" Target="../slideLayouts/slideLayout3.xml"/><Relationship Id="rId4" Type="http://schemas.openxmlformats.org/officeDocument/2006/relationships/image" Target="../media/image162.png"/></Relationships>
</file>

<file path=ppt/slides/_rels/slide1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4.xml"/><Relationship Id="rId1" Type="http://schemas.openxmlformats.org/officeDocument/2006/relationships/slideLayout" Target="../slideLayouts/slideLayout3.xml"/><Relationship Id="rId4" Type="http://schemas.openxmlformats.org/officeDocument/2006/relationships/image" Target="../media/image163.png"/></Relationships>
</file>

<file path=ppt/slides/_rels/slide1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5.xml"/><Relationship Id="rId1" Type="http://schemas.openxmlformats.org/officeDocument/2006/relationships/slideLayout" Target="../slideLayouts/slideLayout3.xml"/><Relationship Id="rId4" Type="http://schemas.openxmlformats.org/officeDocument/2006/relationships/image" Target="../media/image164.png"/></Relationships>
</file>

<file path=ppt/slides/_rels/slide1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6.xml"/><Relationship Id="rId1" Type="http://schemas.openxmlformats.org/officeDocument/2006/relationships/slideLayout" Target="../slideLayouts/slideLayout3.xml"/></Relationships>
</file>

<file path=ppt/slides/_rels/slide1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7.xml"/><Relationship Id="rId1" Type="http://schemas.openxmlformats.org/officeDocument/2006/relationships/slideLayout" Target="../slideLayouts/slideLayout3.xml"/></Relationships>
</file>

<file path=ppt/slides/_rels/slide1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8.xml"/><Relationship Id="rId1" Type="http://schemas.openxmlformats.org/officeDocument/2006/relationships/slideLayout" Target="../slideLayouts/slideLayout3.xml"/></Relationships>
</file>

<file path=ppt/slides/_rels/slide1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9.xml"/><Relationship Id="rId1" Type="http://schemas.openxmlformats.org/officeDocument/2006/relationships/slideLayout" Target="../slideLayouts/slideLayout3.xml"/><Relationship Id="rId5" Type="http://schemas.openxmlformats.org/officeDocument/2006/relationships/image" Target="../media/image166.png"/><Relationship Id="rId4" Type="http://schemas.openxmlformats.org/officeDocument/2006/relationships/image" Target="../media/image16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0.xml"/><Relationship Id="rId1" Type="http://schemas.openxmlformats.org/officeDocument/2006/relationships/slideLayout" Target="../slideLayouts/slideLayout3.xml"/><Relationship Id="rId4" Type="http://schemas.openxmlformats.org/officeDocument/2006/relationships/image" Target="../media/image167.png"/></Relationships>
</file>

<file path=ppt/slides/_rels/slide2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1.xml"/><Relationship Id="rId1" Type="http://schemas.openxmlformats.org/officeDocument/2006/relationships/slideLayout" Target="../slideLayouts/slideLayout3.xml"/><Relationship Id="rId4" Type="http://schemas.openxmlformats.org/officeDocument/2006/relationships/image" Target="../media/image168.png"/></Relationships>
</file>

<file path=ppt/slides/_rels/slide2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2.xml"/><Relationship Id="rId1" Type="http://schemas.openxmlformats.org/officeDocument/2006/relationships/slideLayout" Target="../slideLayouts/slideLayout3.xml"/><Relationship Id="rId4" Type="http://schemas.openxmlformats.org/officeDocument/2006/relationships/image" Target="../media/image169.png"/></Relationships>
</file>

<file path=ppt/slides/_rels/slide2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3.xml"/><Relationship Id="rId1" Type="http://schemas.openxmlformats.org/officeDocument/2006/relationships/slideLayout" Target="../slideLayouts/slideLayout3.xml"/></Relationships>
</file>

<file path=ppt/slides/_rels/slide2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4.xml"/><Relationship Id="rId1" Type="http://schemas.openxmlformats.org/officeDocument/2006/relationships/slideLayout" Target="../slideLayouts/slideLayout3.xml"/><Relationship Id="rId4" Type="http://schemas.openxmlformats.org/officeDocument/2006/relationships/image" Target="../media/image170.png"/></Relationships>
</file>

<file path=ppt/slides/_rels/slide2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5.xml"/><Relationship Id="rId1" Type="http://schemas.openxmlformats.org/officeDocument/2006/relationships/slideLayout" Target="../slideLayouts/slideLayout3.xml"/><Relationship Id="rId4" Type="http://schemas.openxmlformats.org/officeDocument/2006/relationships/image" Target="../media/image171.png"/></Relationships>
</file>

<file path=ppt/slides/_rels/slide2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6.xml"/><Relationship Id="rId1" Type="http://schemas.openxmlformats.org/officeDocument/2006/relationships/slideLayout" Target="../slideLayouts/slideLayout3.xml"/><Relationship Id="rId4" Type="http://schemas.openxmlformats.org/officeDocument/2006/relationships/image" Target="../media/image172.png"/></Relationships>
</file>

<file path=ppt/slides/_rels/slide2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7.xml"/><Relationship Id="rId1" Type="http://schemas.openxmlformats.org/officeDocument/2006/relationships/slideLayout" Target="../slideLayouts/slideLayout3.xml"/><Relationship Id="rId4" Type="http://schemas.openxmlformats.org/officeDocument/2006/relationships/image" Target="../media/image17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5.xml"/><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image" Target="../media/image68.png"/></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7.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8.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9.xml"/><Relationship Id="rId1" Type="http://schemas.openxmlformats.org/officeDocument/2006/relationships/slideLayout" Target="../slideLayouts/slideLayout3.xml"/><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0.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2.xml"/><Relationship Id="rId1" Type="http://schemas.openxmlformats.org/officeDocument/2006/relationships/slideLayout" Target="../slideLayouts/slideLayout3.xml"/><Relationship Id="rId4" Type="http://schemas.openxmlformats.org/officeDocument/2006/relationships/image" Target="../media/image75.png"/></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3.xml"/><Relationship Id="rId5" Type="http://schemas.openxmlformats.org/officeDocument/2006/relationships/image" Target="../media/image77.png"/><Relationship Id="rId4" Type="http://schemas.openxmlformats.org/officeDocument/2006/relationships/image" Target="../media/image76.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6.xml"/><Relationship Id="rId1" Type="http://schemas.openxmlformats.org/officeDocument/2006/relationships/slideLayout" Target="../slideLayouts/slideLayout3.xml"/><Relationship Id="rId4" Type="http://schemas.openxmlformats.org/officeDocument/2006/relationships/image" Target="../media/image78.png"/></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3.xml"/><Relationship Id="rId4" Type="http://schemas.openxmlformats.org/officeDocument/2006/relationships/image" Target="../media/image79.png"/></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3.xml"/><Relationship Id="rId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4"/>
          <p:cNvSpPr txBox="1">
            <a:spLocks noGrp="1"/>
          </p:cNvSpPr>
          <p:nvPr>
            <p:ph type="ctrTitle"/>
          </p:nvPr>
        </p:nvSpPr>
        <p:spPr>
          <a:xfrm>
            <a:off x="311700" y="2183875"/>
            <a:ext cx="8520600" cy="1038900"/>
          </a:xfrm>
          <a:prstGeom prst="rect">
            <a:avLst/>
          </a:prstGeom>
        </p:spPr>
        <p:txBody>
          <a:bodyPr spcFirstLastPara="1" wrap="square" lIns="45725" tIns="22850" rIns="45725" bIns="22850" anchor="b" anchorCtr="0">
            <a:noAutofit/>
          </a:bodyPr>
          <a:lstStyle/>
          <a:p>
            <a:pPr algn="l"/>
            <a:r>
              <a:rPr lang="en" sz="5400" b="1">
                <a:solidFill>
                  <a:srgbClr val="FFFFFF"/>
                </a:solidFill>
                <a:latin typeface="Lato"/>
                <a:ea typeface="Lato"/>
                <a:cs typeface="Lato"/>
              </a:rPr>
              <a:t>Welcome to CEB</a:t>
            </a:r>
          </a:p>
        </p:txBody>
      </p:sp>
      <p:sp>
        <p:nvSpPr>
          <p:cNvPr id="89" name="Google Shape;89;p14"/>
          <p:cNvSpPr txBox="1">
            <a:spLocks noGrp="1"/>
          </p:cNvSpPr>
          <p:nvPr>
            <p:ph type="subTitle" idx="1"/>
          </p:nvPr>
        </p:nvSpPr>
        <p:spPr>
          <a:xfrm>
            <a:off x="311700" y="3250136"/>
            <a:ext cx="7206000" cy="792600"/>
          </a:xfrm>
          <a:prstGeom prst="rect">
            <a:avLst/>
          </a:prstGeom>
        </p:spPr>
        <p:txBody>
          <a:bodyPr spcFirstLastPara="1" wrap="square" lIns="45725" tIns="22850" rIns="45725" bIns="22850" anchor="t" anchorCtr="0">
            <a:noAutofit/>
          </a:bodyPr>
          <a:lstStyle/>
          <a:p>
            <a:pPr marL="0" lvl="0" indent="0" algn="l" rtl="0">
              <a:spcBef>
                <a:spcPts val="300"/>
              </a:spcBef>
              <a:spcAft>
                <a:spcPts val="0"/>
              </a:spcAft>
              <a:buNone/>
            </a:pPr>
            <a:r>
              <a:rPr lang="en" sz="2400">
                <a:solidFill>
                  <a:srgbClr val="FFFFFF"/>
                </a:solidFill>
                <a:latin typeface="Lato"/>
                <a:ea typeface="Lato"/>
                <a:cs typeface="Lato"/>
                <a:sym typeface="Lato"/>
              </a:rPr>
              <a:t>The most trusted name in California legal solutions</a:t>
            </a:r>
            <a:endParaRPr sz="2400" dirty="0">
              <a:latin typeface="Lato"/>
              <a:ea typeface="Lato"/>
              <a:cs typeface="Lato"/>
              <a:sym typeface="Lato"/>
            </a:endParaRPr>
          </a:p>
        </p:txBody>
      </p:sp>
      <p:cxnSp>
        <p:nvCxnSpPr>
          <p:cNvPr id="90" name="Google Shape;90;p14"/>
          <p:cNvCxnSpPr/>
          <p:nvPr/>
        </p:nvCxnSpPr>
        <p:spPr>
          <a:xfrm>
            <a:off x="316300" y="4567725"/>
            <a:ext cx="8354100" cy="21300"/>
          </a:xfrm>
          <a:prstGeom prst="straightConnector1">
            <a:avLst/>
          </a:prstGeom>
          <a:noFill/>
          <a:ln w="9525" cap="flat" cmpd="sng">
            <a:solidFill>
              <a:schemeClr val="lt1"/>
            </a:solidFill>
            <a:prstDash val="solid"/>
            <a:round/>
            <a:headEnd type="none" w="med" len="med"/>
            <a:tailEnd type="none" w="med" len="med"/>
          </a:ln>
        </p:spPr>
      </p:cxnSp>
      <p:pic>
        <p:nvPicPr>
          <p:cNvPr id="91" name="Google Shape;91;p14"/>
          <p:cNvPicPr preferRelativeResize="0"/>
          <p:nvPr/>
        </p:nvPicPr>
        <p:blipFill>
          <a:blip r:embed="rId3">
            <a:alphaModFix/>
          </a:blip>
          <a:stretch>
            <a:fillRect/>
          </a:stretch>
        </p:blipFill>
        <p:spPr>
          <a:xfrm>
            <a:off x="6497025" y="421825"/>
            <a:ext cx="2273025" cy="552350"/>
          </a:xfrm>
          <a:prstGeom prst="rect">
            <a:avLst/>
          </a:prstGeom>
          <a:noFill/>
          <a:ln>
            <a:noFill/>
          </a:ln>
        </p:spPr>
      </p:pic>
      <p:sp>
        <p:nvSpPr>
          <p:cNvPr id="92" name="Google Shape;92;p14"/>
          <p:cNvSpPr txBox="1">
            <a:spLocks noGrp="1"/>
          </p:cNvSpPr>
          <p:nvPr>
            <p:ph type="sldNum" idx="12"/>
          </p:nvPr>
        </p:nvSpPr>
        <p:spPr>
          <a:xfrm>
            <a:off x="8472458" y="4663217"/>
            <a:ext cx="548700" cy="138600"/>
          </a:xfrm>
          <a:prstGeom prst="rect">
            <a:avLst/>
          </a:prstGeom>
        </p:spPr>
        <p:txBody>
          <a:bodyPr spcFirstLastPara="1" wrap="square" lIns="45725" tIns="22850" rIns="45725" bIns="22850" anchor="ctr" anchorCtr="0">
            <a:noAutofit/>
          </a:bodyPr>
          <a:lstStyle/>
          <a:p>
            <a:pPr marL="0" lvl="0" indent="0" algn="r" rtl="0">
              <a:spcBef>
                <a:spcPts val="0"/>
              </a:spcBef>
              <a:spcAft>
                <a:spcPts val="0"/>
              </a:spcAft>
              <a:buNone/>
            </a:pPr>
            <a:fld id="{00000000-1234-1234-1234-123412341234}" type="slidenum">
              <a:rPr lang="en"/>
              <a:t>1</a:t>
            </a:fld>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2742129" cy="1077188"/>
          </a:xfrm>
          <a:prstGeom prst="rect">
            <a:avLst/>
          </a:prstGeom>
          <a:noFill/>
          <a:ln>
            <a:noFill/>
          </a:ln>
        </p:spPr>
        <p:txBody>
          <a:bodyPr spcFirstLastPara="1" wrap="square" lIns="91425" tIns="91425" rIns="91425" bIns="91425" anchor="t" anchorCtr="0">
            <a:spAutoFit/>
          </a:bodyPr>
          <a:lstStyle/>
          <a:p>
            <a:pPr marL="228600" marR="0" lvl="0" indent="-228600" algn="l" defTabSz="914400" rtl="0" eaLnBrk="1" fontAlgn="auto" latinLnBrk="0" hangingPunct="1">
              <a:lnSpc>
                <a:spcPct val="100000"/>
              </a:lnSpc>
              <a:spcBef>
                <a:spcPts val="1200"/>
              </a:spcBef>
              <a:spcAft>
                <a:spcPts val="0"/>
              </a:spcAft>
              <a:buClr>
                <a:schemeClr val="accent2"/>
              </a:buClr>
              <a:buSzTx/>
              <a:buFont typeface="+mj-lt"/>
              <a:buAutoNum type="arabicPeriod" startAt="3"/>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Enter your law school code and your law school email address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4" descr="AccessLaw registration page with law school code and email address fields">
            <a:extLst>
              <a:ext uri="{FF2B5EF4-FFF2-40B4-BE49-F238E27FC236}">
                <a16:creationId xmlns:a16="http://schemas.microsoft.com/office/drawing/2014/main" id="{E2A57714-4453-F49A-38E9-88CA69BDE5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2108" y="1621422"/>
            <a:ext cx="4874592" cy="27013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0877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Constitution</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70655" cy="206207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Just like the other types of content in OnLAW Pro, we can navigate the Table of Contents on the left, which moves with us as we scroll through the document: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lifornia Constitution with navigation pane highlighted">
            <a:extLst>
              <a:ext uri="{FF2B5EF4-FFF2-40B4-BE49-F238E27FC236}">
                <a16:creationId xmlns:a16="http://schemas.microsoft.com/office/drawing/2014/main" id="{781A1202-F33C-3B8E-65B6-601C870080F2}"/>
              </a:ext>
            </a:extLst>
          </p:cNvPr>
          <p:cNvPicPr>
            <a:picLocks noChangeAspect="1"/>
          </p:cNvPicPr>
          <p:nvPr/>
        </p:nvPicPr>
        <p:blipFill>
          <a:blip r:embed="rId4"/>
          <a:stretch>
            <a:fillRect/>
          </a:stretch>
        </p:blipFill>
        <p:spPr>
          <a:xfrm>
            <a:off x="3506343" y="1560490"/>
            <a:ext cx="5111115" cy="28295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917646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Constitution</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4915651" y="1452105"/>
            <a:ext cx="3936649" cy="98485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If we click a section number in the document viewer, we can see cases that have cited the section.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lifornia Constitution with section numbers highlighted">
            <a:extLst>
              <a:ext uri="{FF2B5EF4-FFF2-40B4-BE49-F238E27FC236}">
                <a16:creationId xmlns:a16="http://schemas.microsoft.com/office/drawing/2014/main" id="{2ECDAD12-4340-3B4C-8CAA-3FD4FDB6F55D}"/>
              </a:ext>
            </a:extLst>
          </p:cNvPr>
          <p:cNvPicPr>
            <a:picLocks noChangeAspect="1"/>
          </p:cNvPicPr>
          <p:nvPr/>
        </p:nvPicPr>
        <p:blipFill>
          <a:blip r:embed="rId4"/>
          <a:stretch>
            <a:fillRect/>
          </a:stretch>
        </p:blipFill>
        <p:spPr>
          <a:xfrm>
            <a:off x="710125" y="1489986"/>
            <a:ext cx="3834701" cy="2582503"/>
          </a:xfrm>
          <a:prstGeom prst="rect">
            <a:avLst/>
          </a:prstGeom>
          <a:effectLst>
            <a:outerShdw blurRad="50800" dist="38100" dir="2700000" algn="tl" rotWithShape="0">
              <a:prstClr val="black">
                <a:alpha val="40000"/>
              </a:prstClr>
            </a:outerShdw>
          </a:effectLst>
        </p:spPr>
      </p:pic>
      <p:pic>
        <p:nvPicPr>
          <p:cNvPr id="4" name="Picture 3" descr="Section of California Constitution with Citing Cases link highlighted">
            <a:extLst>
              <a:ext uri="{FF2B5EF4-FFF2-40B4-BE49-F238E27FC236}">
                <a16:creationId xmlns:a16="http://schemas.microsoft.com/office/drawing/2014/main" id="{BB681A37-E8FB-8638-0CE9-05E757FEC606}"/>
              </a:ext>
            </a:extLst>
          </p:cNvPr>
          <p:cNvPicPr>
            <a:picLocks noChangeAspect="1"/>
          </p:cNvPicPr>
          <p:nvPr/>
        </p:nvPicPr>
        <p:blipFill>
          <a:blip r:embed="rId5"/>
          <a:stretch>
            <a:fillRect/>
          </a:stretch>
        </p:blipFill>
        <p:spPr>
          <a:xfrm>
            <a:off x="3904450" y="2571750"/>
            <a:ext cx="4965700" cy="1942465"/>
          </a:xfrm>
          <a:prstGeom prst="rect">
            <a:avLst/>
          </a:prstGeom>
          <a:effectLst>
            <a:outerShdw blurRad="50800" dist="38100" dir="2700000" algn="tl" rotWithShape="0">
              <a:prstClr val="black">
                <a:alpha val="40000"/>
              </a:prstClr>
            </a:outerShdw>
          </a:effectLst>
        </p:spPr>
      </p:pic>
      <p:sp>
        <p:nvSpPr>
          <p:cNvPr id="5" name="Arrow: Bent-Up 4" descr="Arrow pointing from linked sections of the California Constitution to the section display">
            <a:extLst>
              <a:ext uri="{FF2B5EF4-FFF2-40B4-BE49-F238E27FC236}">
                <a16:creationId xmlns:a16="http://schemas.microsoft.com/office/drawing/2014/main" id="{E48B3734-E2BD-01B8-3FAB-F3557A791C48}"/>
              </a:ext>
            </a:extLst>
          </p:cNvPr>
          <p:cNvSpPr/>
          <p:nvPr/>
        </p:nvSpPr>
        <p:spPr>
          <a:xfrm rot="5400000">
            <a:off x="2931749" y="1796053"/>
            <a:ext cx="780927" cy="4101796"/>
          </a:xfrm>
          <a:prstGeom prst="ben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7145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Constitution</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70655" cy="206207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click the citing cases, we can filter them and find the TrueCite treatments just as we can when viewing citing cases from other content types in </a:t>
            </a:r>
            <a:r>
              <a:rPr kumimoji="0" lang="en-US" sz="1600" b="0" i="0" u="none" strike="noStrike" kern="0" cap="none" spc="0" normalizeH="0" baseline="0" noProof="0" dirty="0" err="1">
                <a:ln>
                  <a:noFill/>
                </a:ln>
                <a:solidFill>
                  <a:srgbClr val="000000"/>
                </a:solidFill>
                <a:effectLst/>
                <a:uLnTx/>
                <a:uFillTx/>
                <a:latin typeface="Lato Light"/>
                <a:ea typeface="Lato Light"/>
                <a:cs typeface="Lato Light"/>
                <a:sym typeface="Lato Light"/>
              </a:rPr>
              <a:t>OnLAW</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Pro.</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iting Cases navigation with filter options and TrueCite treatments highlighted">
            <a:extLst>
              <a:ext uri="{FF2B5EF4-FFF2-40B4-BE49-F238E27FC236}">
                <a16:creationId xmlns:a16="http://schemas.microsoft.com/office/drawing/2014/main" id="{E0B178F2-3B3C-6E6C-1CA2-8BEB5203DD43}"/>
              </a:ext>
            </a:extLst>
          </p:cNvPr>
          <p:cNvPicPr>
            <a:picLocks noChangeAspect="1"/>
          </p:cNvPicPr>
          <p:nvPr/>
        </p:nvPicPr>
        <p:blipFill>
          <a:blip r:embed="rId4"/>
          <a:stretch>
            <a:fillRect/>
          </a:stretch>
        </p:blipFill>
        <p:spPr>
          <a:xfrm>
            <a:off x="3699556" y="1693108"/>
            <a:ext cx="4806950" cy="26308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7281470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Codes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189150"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California Code 2025 at the top left to return to the main Code page.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iting Cases navigation with link to return to the main California Codes menu highlighted">
            <a:extLst>
              <a:ext uri="{FF2B5EF4-FFF2-40B4-BE49-F238E27FC236}">
                <a16:creationId xmlns:a16="http://schemas.microsoft.com/office/drawing/2014/main" id="{5C9E8F66-E8EB-85A2-14AE-08F64BFB70B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5565"/>
          <a:stretch/>
        </p:blipFill>
        <p:spPr bwMode="auto">
          <a:xfrm>
            <a:off x="1879021" y="2417792"/>
            <a:ext cx="5761643" cy="18638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294317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Codes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652250"/>
            <a:ext cx="2570655"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browse by code in the same way we can browse the Constitution.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In this case, we’ll go to the Civil Code to look for the section on nuisance.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Codes are organized by Code &gt; Division &gt; Part &gt; Title.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lifornia Civil Code with navigation pane highlighted">
            <a:extLst>
              <a:ext uri="{FF2B5EF4-FFF2-40B4-BE49-F238E27FC236}">
                <a16:creationId xmlns:a16="http://schemas.microsoft.com/office/drawing/2014/main" id="{7D06CA15-928D-97B6-C72E-2DA4CD0F65FD}"/>
              </a:ext>
            </a:extLst>
          </p:cNvPr>
          <p:cNvPicPr>
            <a:picLocks noChangeAspect="1"/>
          </p:cNvPicPr>
          <p:nvPr/>
        </p:nvPicPr>
        <p:blipFill>
          <a:blip r:embed="rId4"/>
          <a:stretch>
            <a:fillRect/>
          </a:stretch>
        </p:blipFill>
        <p:spPr>
          <a:xfrm>
            <a:off x="3506343" y="1889641"/>
            <a:ext cx="5137150" cy="22377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994546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Codes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764111"/>
            <a:ext cx="2570655" cy="200051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It’s important to pay attention to the navigation pane to ensure that we’re looking at the right section of code.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In this example, public nuisance and private nuisance are discussed in separate titles.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ivil Code navigation with separate titles for Public and Private Nuisances highlighted">
            <a:extLst>
              <a:ext uri="{FF2B5EF4-FFF2-40B4-BE49-F238E27FC236}">
                <a16:creationId xmlns:a16="http://schemas.microsoft.com/office/drawing/2014/main" id="{A7005D02-D01C-8ABF-4438-E1CB8F7507BB}"/>
              </a:ext>
            </a:extLst>
          </p:cNvPr>
          <p:cNvPicPr>
            <a:picLocks noChangeAspect="1"/>
          </p:cNvPicPr>
          <p:nvPr/>
        </p:nvPicPr>
        <p:blipFill>
          <a:blip r:embed="rId4"/>
          <a:stretch>
            <a:fillRect/>
          </a:stretch>
        </p:blipFill>
        <p:spPr>
          <a:xfrm>
            <a:off x="3604900" y="2026898"/>
            <a:ext cx="4764619" cy="196322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724130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California Codes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86935"/>
            <a:ext cx="2570655" cy="141574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should also check if a section of code includes a definitions section, such as sec. 3479 for nuisances generally.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Definition for nuisance highlighted in the California Civil Code">
            <a:extLst>
              <a:ext uri="{FF2B5EF4-FFF2-40B4-BE49-F238E27FC236}">
                <a16:creationId xmlns:a16="http://schemas.microsoft.com/office/drawing/2014/main" id="{97D33888-61F2-FB0D-E74E-78A59573CA97}"/>
              </a:ext>
            </a:extLst>
          </p:cNvPr>
          <p:cNvPicPr>
            <a:picLocks noChangeAspect="1"/>
          </p:cNvPicPr>
          <p:nvPr/>
        </p:nvPicPr>
        <p:blipFill>
          <a:blip r:embed="rId4"/>
          <a:stretch>
            <a:fillRect/>
          </a:stretch>
        </p:blipFill>
        <p:spPr>
          <a:xfrm>
            <a:off x="3506343" y="2025095"/>
            <a:ext cx="5323971" cy="19668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473162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704134"/>
            <a:ext cx="2570655" cy="135418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In addition to browsing, we can also search for statutes.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search by the code’s full title (ex: Civil Code 3480).</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Statutes search for &quot;Civil Code 3480&quot; (without quotes)">
            <a:extLst>
              <a:ext uri="{FF2B5EF4-FFF2-40B4-BE49-F238E27FC236}">
                <a16:creationId xmlns:a16="http://schemas.microsoft.com/office/drawing/2014/main" id="{154A54C4-7341-55B0-3AE2-CC4E70DB97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7495" y="1966655"/>
            <a:ext cx="5179205" cy="208371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07648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738770"/>
            <a:ext cx="2570655"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search for a code’s abbreviated title (ex: CC 3480).</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for &quot;cc 3480&quot; (without quotes)">
            <a:extLst>
              <a:ext uri="{FF2B5EF4-FFF2-40B4-BE49-F238E27FC236}">
                <a16:creationId xmlns:a16="http://schemas.microsoft.com/office/drawing/2014/main" id="{9156DBDC-1B79-9CF5-6427-95BE1014F0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8094" y="2022431"/>
            <a:ext cx="5037206" cy="19721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457501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896380"/>
            <a:ext cx="2570655" cy="178507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 search bar also features predictive searching and suggested results.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This is true for Statutes, as well as the other content types available through </a:t>
            </a:r>
            <a:r>
              <a:rPr kumimoji="0" lang="en-US" b="0" i="0" u="none" strike="noStrike" kern="0" cap="none" spc="0" normalizeH="0" baseline="0" noProof="0" dirty="0" err="1">
                <a:ln>
                  <a:noFill/>
                </a:ln>
                <a:solidFill>
                  <a:srgbClr val="000000"/>
                </a:solidFill>
                <a:effectLst/>
                <a:uLnTx/>
                <a:uFillTx/>
                <a:latin typeface="Lato Light"/>
                <a:ea typeface="Lato Light"/>
                <a:cs typeface="Lato Light"/>
                <a:sym typeface="Lato Light"/>
              </a:rPr>
              <a:t>OnLAW</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Pro.</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109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for &quot;cc 3480&quot; (without quotes) showing predictive search feature">
            <a:extLst>
              <a:ext uri="{FF2B5EF4-FFF2-40B4-BE49-F238E27FC236}">
                <a16:creationId xmlns:a16="http://schemas.microsoft.com/office/drawing/2014/main" id="{44CC36CD-75FC-809A-194C-B70D1FAC218C}"/>
              </a:ext>
            </a:extLst>
          </p:cNvPr>
          <p:cNvPicPr>
            <a:picLocks noChangeAspect="1"/>
          </p:cNvPicPr>
          <p:nvPr/>
        </p:nvPicPr>
        <p:blipFill>
          <a:blip r:embed="rId4"/>
          <a:stretch>
            <a:fillRect/>
          </a:stretch>
        </p:blipFill>
        <p:spPr>
          <a:xfrm>
            <a:off x="3506343" y="2103636"/>
            <a:ext cx="5038725" cy="18097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0945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4190539" cy="584745"/>
          </a:xfrm>
          <a:prstGeom prst="rect">
            <a:avLst/>
          </a:prstGeom>
          <a:noFill/>
          <a:ln>
            <a:noFill/>
          </a:ln>
        </p:spPr>
        <p:txBody>
          <a:bodyPr spcFirstLastPara="1" wrap="square" lIns="91425" tIns="91425" rIns="91425" bIns="91425" anchor="t" anchorCtr="0">
            <a:spAutoFit/>
          </a:bodyPr>
          <a:lstStyle/>
          <a:p>
            <a:pPr marL="342900" marR="0" lvl="0" indent="-342900" algn="l" defTabSz="914400" rtl="0" eaLnBrk="1" fontAlgn="auto" latinLnBrk="0" hangingPunct="1">
              <a:lnSpc>
                <a:spcPct val="100000"/>
              </a:lnSpc>
              <a:spcBef>
                <a:spcPts val="1200"/>
              </a:spcBef>
              <a:spcAft>
                <a:spcPts val="0"/>
              </a:spcAft>
              <a:buClr>
                <a:schemeClr val="accent2"/>
              </a:buClr>
              <a:buSzTx/>
              <a:buFont typeface="+mj-lt"/>
              <a:buAutoNum type="arabicPeriod" startAt="4"/>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the dropdown to choose your role.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2" descr="AccessLaw registration page with dropdown to choose law school role">
            <a:extLst>
              <a:ext uri="{FF2B5EF4-FFF2-40B4-BE49-F238E27FC236}">
                <a16:creationId xmlns:a16="http://schemas.microsoft.com/office/drawing/2014/main" id="{F17887E5-8BF2-836F-F27A-6AE0413F0C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3197" y="1579443"/>
            <a:ext cx="2877253" cy="27844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1034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626972"/>
            <a:ext cx="2570655" cy="141574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If we click on a statute, we can see Citing Cases (which we’ve discussed earlier) as well as Cross-Referenced Secondary Sources.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tion of California Code with &quot;Citing Cases&quot; and &quot;Cross-Referenced Secondary Sources&quot; tabs highlighted">
            <a:extLst>
              <a:ext uri="{FF2B5EF4-FFF2-40B4-BE49-F238E27FC236}">
                <a16:creationId xmlns:a16="http://schemas.microsoft.com/office/drawing/2014/main" id="{3DE21E9D-FE68-F163-E0E7-EE1704261223}"/>
              </a:ext>
            </a:extLst>
          </p:cNvPr>
          <p:cNvPicPr>
            <a:picLocks noChangeAspect="1"/>
          </p:cNvPicPr>
          <p:nvPr/>
        </p:nvPicPr>
        <p:blipFill>
          <a:blip r:embed="rId4"/>
          <a:srcRect r="16808"/>
          <a:stretch/>
        </p:blipFill>
        <p:spPr>
          <a:xfrm>
            <a:off x="3506343" y="1831381"/>
            <a:ext cx="5278308" cy="162730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8645606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681923"/>
            <a:ext cx="2570655"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Cross-Referenced Secondary Sources are grouped by Practice Area, which we can also use as filters.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ross-Referenced Secondary Sources tab with Practice Areas highlighted">
            <a:extLst>
              <a:ext uri="{FF2B5EF4-FFF2-40B4-BE49-F238E27FC236}">
                <a16:creationId xmlns:a16="http://schemas.microsoft.com/office/drawing/2014/main" id="{FEF02771-78CD-D8C9-EC0A-BCD25748D211}"/>
              </a:ext>
            </a:extLst>
          </p:cNvPr>
          <p:cNvPicPr>
            <a:picLocks noChangeAspect="1"/>
          </p:cNvPicPr>
          <p:nvPr/>
        </p:nvPicPr>
        <p:blipFill>
          <a:blip r:embed="rId4"/>
          <a:stretch>
            <a:fillRect/>
          </a:stretch>
        </p:blipFill>
        <p:spPr>
          <a:xfrm>
            <a:off x="4320500" y="1579443"/>
            <a:ext cx="3955189" cy="274182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088327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70655"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These secondary sources are further organized by title and section to help us find the most relevant documents.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ross-Referenced Secondary Sources tab with titles and sections highlighted">
            <a:extLst>
              <a:ext uri="{FF2B5EF4-FFF2-40B4-BE49-F238E27FC236}">
                <a16:creationId xmlns:a16="http://schemas.microsoft.com/office/drawing/2014/main" id="{08E64F3F-9AD6-4F0A-F529-7C2A2D594F3A}"/>
              </a:ext>
            </a:extLst>
          </p:cNvPr>
          <p:cNvPicPr>
            <a:picLocks noChangeAspect="1"/>
          </p:cNvPicPr>
          <p:nvPr/>
        </p:nvPicPr>
        <p:blipFill>
          <a:blip r:embed="rId4"/>
          <a:stretch>
            <a:fillRect/>
          </a:stretch>
        </p:blipFill>
        <p:spPr>
          <a:xfrm>
            <a:off x="4320500" y="1647089"/>
            <a:ext cx="4078080" cy="272284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9655624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Unknown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217031"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To find statutes without knowing the title or section, search using keywords via either natural language or </a:t>
            </a:r>
            <a:r>
              <a:rPr kumimoji="0" lang="en-US" sz="1200" b="0" i="0" u="none" strike="noStrike" kern="0" cap="none" spc="0" normalizeH="0" baseline="0" noProof="0" dirty="0" err="1">
                <a:ln>
                  <a:noFill/>
                </a:ln>
                <a:solidFill>
                  <a:srgbClr val="000000"/>
                </a:solidFill>
                <a:effectLst/>
                <a:uLnTx/>
                <a:uFillTx/>
                <a:latin typeface="Lato Light"/>
                <a:ea typeface="Lato Light"/>
                <a:cs typeface="Lato Light"/>
                <a:sym typeface="Lato Light"/>
              </a:rPr>
              <a:t>boolean</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terms &amp; connectors.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 &quot;Neighbor Disputes: Law and Litigation&quot; section on nuisance with links to relevant codes highlighted">
            <a:extLst>
              <a:ext uri="{FF2B5EF4-FFF2-40B4-BE49-F238E27FC236}">
                <a16:creationId xmlns:a16="http://schemas.microsoft.com/office/drawing/2014/main" id="{7C51DF1F-1A2B-347E-A8F2-E26B92182827}"/>
              </a:ext>
            </a:extLst>
          </p:cNvPr>
          <p:cNvPicPr>
            <a:picLocks noChangeAspect="1"/>
          </p:cNvPicPr>
          <p:nvPr/>
        </p:nvPicPr>
        <p:blipFill>
          <a:blip r:embed="rId4"/>
          <a:stretch>
            <a:fillRect/>
          </a:stretch>
        </p:blipFill>
        <p:spPr>
          <a:xfrm>
            <a:off x="4137975" y="1621421"/>
            <a:ext cx="4732175" cy="2851091"/>
          </a:xfrm>
          <a:prstGeom prst="rect">
            <a:avLst/>
          </a:prstGeom>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F631452A-3918-7500-3A39-BC0D635A6332}"/>
              </a:ext>
            </a:extLst>
          </p:cNvPr>
          <p:cNvSpPr txBox="1"/>
          <p:nvPr/>
        </p:nvSpPr>
        <p:spPr>
          <a:xfrm>
            <a:off x="637494" y="2656631"/>
            <a:ext cx="3217031" cy="1538883"/>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It’s still often easier to find statutes by looking for secondary sources and using those to find relevant codes.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For example, if we go back to the secondary source “Neighbor Disputes: Law and Litigation”, we can find the relevant statutes linked in the text.</a:t>
            </a:r>
          </a:p>
        </p:txBody>
      </p:sp>
    </p:spTree>
    <p:extLst>
      <p:ext uri="{BB962C8B-B14F-4D97-AF65-F5344CB8AC3E}">
        <p14:creationId xmlns:p14="http://schemas.microsoft.com/office/powerpoint/2010/main" val="223761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Unknown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764383"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However, we can also search for statutes directly.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Just as with searching other content types, our search terms will be highlighted in the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for &quot;public nuisance&quot; (without quotes) with search terms highlighted within results">
            <a:extLst>
              <a:ext uri="{FF2B5EF4-FFF2-40B4-BE49-F238E27FC236}">
                <a16:creationId xmlns:a16="http://schemas.microsoft.com/office/drawing/2014/main" id="{35C79478-F28C-ECC3-9C23-909F2860C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0071" y="1871590"/>
            <a:ext cx="5033266" cy="227384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221850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Unknown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76438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filter our search by code.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with &quot;Filter search&quot; link highlighted">
            <a:extLst>
              <a:ext uri="{FF2B5EF4-FFF2-40B4-BE49-F238E27FC236}">
                <a16:creationId xmlns:a16="http://schemas.microsoft.com/office/drawing/2014/main" id="{2F7C0658-6CCE-9B83-8CD2-EB47D71EC270}"/>
              </a:ext>
            </a:extLst>
          </p:cNvPr>
          <p:cNvPicPr>
            <a:picLocks noChangeAspect="1"/>
          </p:cNvPicPr>
          <p:nvPr/>
        </p:nvPicPr>
        <p:blipFill>
          <a:blip r:embed="rId4"/>
          <a:stretch>
            <a:fillRect/>
          </a:stretch>
        </p:blipFill>
        <p:spPr>
          <a:xfrm>
            <a:off x="4320500" y="1720567"/>
            <a:ext cx="4392295" cy="1174750"/>
          </a:xfrm>
          <a:prstGeom prst="rect">
            <a:avLst/>
          </a:prstGeom>
          <a:effectLst>
            <a:outerShdw blurRad="50800" dist="38100" dir="2700000" algn="tl" rotWithShape="0">
              <a:prstClr val="black">
                <a:alpha val="40000"/>
              </a:prstClr>
            </a:outerShdw>
          </a:effectLst>
        </p:spPr>
      </p:pic>
      <p:sp>
        <p:nvSpPr>
          <p:cNvPr id="4" name="Google Shape;113;p16">
            <a:extLst>
              <a:ext uri="{FF2B5EF4-FFF2-40B4-BE49-F238E27FC236}">
                <a16:creationId xmlns:a16="http://schemas.microsoft.com/office/drawing/2014/main" id="{0B2AEF01-75DE-ED2A-B16F-7A2D3992A2D9}"/>
              </a:ext>
            </a:extLst>
          </p:cNvPr>
          <p:cNvSpPr txBox="1"/>
          <p:nvPr/>
        </p:nvSpPr>
        <p:spPr>
          <a:xfrm>
            <a:off x="637494" y="3067209"/>
            <a:ext cx="2967406"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the “Code” dropdown to narrow the results to a specific code.</a:t>
            </a:r>
          </a:p>
        </p:txBody>
      </p:sp>
      <p:pic>
        <p:nvPicPr>
          <p:cNvPr id="5" name="Picture 4" descr="Statutes search with Code filter option highlighted">
            <a:extLst>
              <a:ext uri="{FF2B5EF4-FFF2-40B4-BE49-F238E27FC236}">
                <a16:creationId xmlns:a16="http://schemas.microsoft.com/office/drawing/2014/main" id="{484F294A-A9D5-4837-AF72-CB05EAF573B5}"/>
              </a:ext>
            </a:extLst>
          </p:cNvPr>
          <p:cNvPicPr>
            <a:picLocks noChangeAspect="1"/>
          </p:cNvPicPr>
          <p:nvPr/>
        </p:nvPicPr>
        <p:blipFill>
          <a:blip r:embed="rId5"/>
          <a:stretch>
            <a:fillRect/>
          </a:stretch>
        </p:blipFill>
        <p:spPr>
          <a:xfrm>
            <a:off x="4426899" y="2923725"/>
            <a:ext cx="4285896" cy="160284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5926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Unknown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764383"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further refine results by searching within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with option to search within results highlighted">
            <a:extLst>
              <a:ext uri="{FF2B5EF4-FFF2-40B4-BE49-F238E27FC236}">
                <a16:creationId xmlns:a16="http://schemas.microsoft.com/office/drawing/2014/main" id="{A57B0E4D-F826-D9ED-A40F-71830411067D}"/>
              </a:ext>
            </a:extLst>
          </p:cNvPr>
          <p:cNvPicPr>
            <a:picLocks noChangeAspect="1"/>
          </p:cNvPicPr>
          <p:nvPr/>
        </p:nvPicPr>
        <p:blipFill>
          <a:blip r:embed="rId4"/>
          <a:stretch>
            <a:fillRect/>
          </a:stretch>
        </p:blipFill>
        <p:spPr>
          <a:xfrm>
            <a:off x="3700071" y="1866064"/>
            <a:ext cx="4645930" cy="22848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7282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Unknown Statutes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764383"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Note that we have the same option to bookmark this section of code as we do for other content types.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tutes search results with bookmark ribbon highlighted">
            <a:extLst>
              <a:ext uri="{FF2B5EF4-FFF2-40B4-BE49-F238E27FC236}">
                <a16:creationId xmlns:a16="http://schemas.microsoft.com/office/drawing/2014/main" id="{76831051-7401-4AA3-C857-150A6A27AA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4900" y="1930668"/>
            <a:ext cx="4901606" cy="23509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5143921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8070088" cy="98485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statute describes the remedies against a public nuisance?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find this by browsing or searching secondary sources or statutes directly.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118</a:t>
            </a:r>
          </a:p>
        </p:txBody>
      </p:sp>
    </p:spTree>
    <p:extLst>
      <p:ext uri="{BB962C8B-B14F-4D97-AF65-F5344CB8AC3E}">
        <p14:creationId xmlns:p14="http://schemas.microsoft.com/office/powerpoint/2010/main" val="2208901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25303"/>
            <a:ext cx="3561053"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Secondary Sources &gt; Real Property &gt; California Real Property Remedies and Damages &gt; 11 Remedies for Nuisance and Trespass &gt; §11.20 V. Remedies for Public Nuisance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Link within text: </a:t>
            </a:r>
            <a:r>
              <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rPr>
              <a:t>Civ. Code, § 3491</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119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Browsing Secondary Sources</a:t>
            </a:r>
          </a:p>
        </p:txBody>
      </p:sp>
      <p:pic>
        <p:nvPicPr>
          <p:cNvPr id="3" name="Picture 2" descr="Section of secondary source showing link to relevant code">
            <a:extLst>
              <a:ext uri="{FF2B5EF4-FFF2-40B4-BE49-F238E27FC236}">
                <a16:creationId xmlns:a16="http://schemas.microsoft.com/office/drawing/2014/main" id="{14FE2E98-1411-162F-7648-A51B4C1FEA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4247" y="2172447"/>
            <a:ext cx="3561053" cy="221867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36060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4737395" cy="1569630"/>
          </a:xfrm>
          <a:prstGeom prst="rect">
            <a:avLst/>
          </a:prstGeom>
          <a:noFill/>
          <a:ln>
            <a:noFill/>
          </a:ln>
        </p:spPr>
        <p:txBody>
          <a:bodyPr spcFirstLastPara="1" wrap="square" lIns="91425" tIns="91425" rIns="91425" bIns="91425" anchor="t" anchorCtr="0">
            <a:spAutoFit/>
          </a:bodyPr>
          <a:lstStyle/>
          <a:p>
            <a:pPr marL="342900" marR="0" lvl="0" indent="-342900" algn="l" defTabSz="914400" rtl="0" eaLnBrk="1" fontAlgn="auto" latinLnBrk="0" hangingPunct="1">
              <a:lnSpc>
                <a:spcPct val="100000"/>
              </a:lnSpc>
              <a:spcBef>
                <a:spcPts val="1200"/>
              </a:spcBef>
              <a:spcAft>
                <a:spcPts val="0"/>
              </a:spcAft>
              <a:buClr>
                <a:schemeClr val="accent2"/>
              </a:buClr>
              <a:buSzTx/>
              <a:buFont typeface="+mj-lt"/>
              <a:buAutoNum type="arabicPeriod" startAt="5"/>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the dropdown to choose your expected graduation date.</a:t>
            </a:r>
            <a:r>
              <a:rPr lang="en-US" sz="1600" dirty="0">
                <a:latin typeface="Lato Light"/>
                <a:ea typeface="Lato Light"/>
                <a:cs typeface="Lato Light"/>
                <a:sym typeface="Lato Light"/>
              </a:rPr>
              <a:t> </a:t>
            </a:r>
            <a:br>
              <a:rPr lang="en-US" sz="1600" dirty="0">
                <a:latin typeface="Lato Light"/>
                <a:ea typeface="Lato Light"/>
                <a:cs typeface="Lato Light"/>
                <a:sym typeface="Lato Light"/>
              </a:rPr>
            </a:br>
            <a:br>
              <a:rPr lang="en-US" sz="1600" dirty="0">
                <a:latin typeface="Lato Light"/>
                <a:ea typeface="Lato Light"/>
                <a:cs typeface="Lato Light"/>
                <a:sym typeface="Lato Light"/>
              </a:rPr>
            </a:br>
            <a:r>
              <a:rPr lang="en-US" sz="1600" i="1" dirty="0">
                <a:latin typeface="Lato Light"/>
                <a:ea typeface="Lato Light"/>
                <a:cs typeface="Lato Light"/>
                <a:sym typeface="Lato Light"/>
              </a:rPr>
              <a:t>(Note that you’ll retain your AccessLaw access for 18 months post-graduation)</a:t>
            </a:r>
            <a:endPar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4" descr="AccessLaw registration page with expected graduation date dropdown">
            <a:extLst>
              <a:ext uri="{FF2B5EF4-FFF2-40B4-BE49-F238E27FC236}">
                <a16:creationId xmlns:a16="http://schemas.microsoft.com/office/drawing/2014/main" id="{D6D25275-FC14-EE9A-6464-B7909AB3CD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9537" y="1621422"/>
            <a:ext cx="2765763" cy="27734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362547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12193"/>
            <a:ext cx="1433127"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remedies public  nuisance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a:t>
            </a: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4644348"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 Secondary Sources</a:t>
            </a:r>
          </a:p>
        </p:txBody>
      </p:sp>
      <p:pic>
        <p:nvPicPr>
          <p:cNvPr id="6" name="Picture 5" descr="Section of secondary source showing link to relevant code">
            <a:extLst>
              <a:ext uri="{FF2B5EF4-FFF2-40B4-BE49-F238E27FC236}">
                <a16:creationId xmlns:a16="http://schemas.microsoft.com/office/drawing/2014/main" id="{9D915ED0-9029-7584-2448-E989F489B27C}"/>
              </a:ext>
            </a:extLst>
          </p:cNvPr>
          <p:cNvPicPr>
            <a:picLocks noChangeAspect="1"/>
          </p:cNvPicPr>
          <p:nvPr/>
        </p:nvPicPr>
        <p:blipFill>
          <a:blip r:embed="rId4"/>
          <a:stretch>
            <a:fillRect/>
          </a:stretch>
        </p:blipFill>
        <p:spPr>
          <a:xfrm>
            <a:off x="5759029" y="2504615"/>
            <a:ext cx="2971951" cy="1851638"/>
          </a:xfrm>
          <a:prstGeom prst="rect">
            <a:avLst/>
          </a:prstGeom>
          <a:effectLst>
            <a:outerShdw blurRad="50800" dist="38100" dir="2700000" algn="tl" rotWithShape="0">
              <a:prstClr val="black">
                <a:alpha val="40000"/>
              </a:prstClr>
            </a:outerShdw>
          </a:effectLst>
        </p:spPr>
      </p:pic>
      <p:pic>
        <p:nvPicPr>
          <p:cNvPr id="3" name="Picture 2" descr="Secondary sources search with search query and relevant result highlighted">
            <a:extLst>
              <a:ext uri="{FF2B5EF4-FFF2-40B4-BE49-F238E27FC236}">
                <a16:creationId xmlns:a16="http://schemas.microsoft.com/office/drawing/2014/main" id="{A6657E99-A45C-1905-A63F-BFA0AB7602C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6807" y="2506433"/>
            <a:ext cx="3691724" cy="185163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1933833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400907"/>
            <a:ext cx="2764383"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Civil Code &gt; Division 4. General Provisions &gt; Part 3. Nuisance &gt; Title 2. Public Nuisances &gt; § 3491</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a:t>
            </a: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Browsing Statutes</a:t>
            </a:r>
          </a:p>
        </p:txBody>
      </p:sp>
      <p:pic>
        <p:nvPicPr>
          <p:cNvPr id="4" name="Picture 3" descr="Civil Code section 3491 describing remedies against a public nuisance">
            <a:extLst>
              <a:ext uri="{FF2B5EF4-FFF2-40B4-BE49-F238E27FC236}">
                <a16:creationId xmlns:a16="http://schemas.microsoft.com/office/drawing/2014/main" id="{1295EF3E-524E-3A13-E168-CD731BA39774}"/>
              </a:ext>
            </a:extLst>
          </p:cNvPr>
          <p:cNvPicPr>
            <a:picLocks noChangeAspect="1"/>
          </p:cNvPicPr>
          <p:nvPr/>
        </p:nvPicPr>
        <p:blipFill>
          <a:blip r:embed="rId4"/>
          <a:stretch>
            <a:fillRect/>
          </a:stretch>
        </p:blipFill>
        <p:spPr>
          <a:xfrm>
            <a:off x="3369283" y="2055376"/>
            <a:ext cx="5339324" cy="201447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274355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400907"/>
            <a:ext cx="276438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fr-FR"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remedies public nuisance</a:t>
            </a:r>
            <a:endPar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a:t>
            </a: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 Statutes</a:t>
            </a:r>
          </a:p>
        </p:txBody>
      </p:sp>
      <p:pic>
        <p:nvPicPr>
          <p:cNvPr id="3" name="Picture 2" descr="Statutes search for &quot;remedies public nuisance&quot; with California Civil Code section 3491 highlighted">
            <a:extLst>
              <a:ext uri="{FF2B5EF4-FFF2-40B4-BE49-F238E27FC236}">
                <a16:creationId xmlns:a16="http://schemas.microsoft.com/office/drawing/2014/main" id="{2ED735BE-2F0B-9D96-98E3-F44F0B4D8B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3435" y="2096968"/>
            <a:ext cx="4761865" cy="182308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2174882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5: Rules of Court</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738633"/>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Find the right rules for a legal scenario by browsing, searching, and navigating the table of contents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Describe OnLAW Pro’s Rules of Court Coverage</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Navigate OnLAW Pro’s History feature</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FFFFFF"/>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FFFFFF"/>
                </a:solidFill>
                <a:effectLst/>
                <a:uLnTx/>
                <a:uFillTx/>
                <a:latin typeface="Lato Light"/>
                <a:ea typeface="Lato Light"/>
                <a:cs typeface="Lato Light"/>
                <a:sym typeface="Lato Light"/>
              </a:rPr>
              <a:t>123</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214285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79818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Finding Rules through Secondary Sources </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903971"/>
            <a:ext cx="7833927" cy="172351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may not always know what rules of court will apply in a scenario, so it’s often useful to begin with secondary sources, which often cite Rules of Court where relevant.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For example, we can find relevant Rules of Court for our nuisance example listed in the secondary source, “California Real Property Remedies and Damages”.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12</a:t>
            </a:r>
            <a:r>
              <a:rPr lang="en" sz="800" dirty="0">
                <a:latin typeface="Lato Light"/>
                <a:ea typeface="Lato Light"/>
                <a:cs typeface="Lato Light"/>
                <a:sym typeface="Lato Light"/>
              </a:rPr>
              <a:t>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12538460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79818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Finding Rules through Secondary Sources </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39498"/>
            <a:ext cx="2819493" cy="163118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 sample form “COMPLAINT FOR DAMAGES AND FOR INJUNCTION” contains instructions from the California Rules of Court for formatting this type of document</a:t>
            </a:r>
            <a:r>
              <a:rPr lang="en-US" dirty="0">
                <a:latin typeface="Lato Light"/>
                <a:ea typeface="Lato Light"/>
                <a:cs typeface="Lato Light"/>
                <a:sym typeface="Lato Light"/>
              </a:rPr>
              <a:t>.</a:t>
            </a:r>
            <a:endPar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omplaint form from Secondary Source &quot;California Real Property Remedies and Damages&quot; with links to relevant Rules of Court highlighted">
            <a:extLst>
              <a:ext uri="{FF2B5EF4-FFF2-40B4-BE49-F238E27FC236}">
                <a16:creationId xmlns:a16="http://schemas.microsoft.com/office/drawing/2014/main" id="{4B6B64EB-362A-91A0-0666-FE0D45C5468F}"/>
              </a:ext>
            </a:extLst>
          </p:cNvPr>
          <p:cNvPicPr>
            <a:picLocks noChangeAspect="1"/>
          </p:cNvPicPr>
          <p:nvPr/>
        </p:nvPicPr>
        <p:blipFill>
          <a:blip r:embed="rId4"/>
          <a:stretch>
            <a:fillRect/>
          </a:stretch>
        </p:blipFill>
        <p:spPr>
          <a:xfrm>
            <a:off x="3689993" y="1845605"/>
            <a:ext cx="5003800" cy="25444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755373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39555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20218"/>
            <a:ext cx="3424659"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From the homepage, go to Rules.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OnLAW Pro homepage with &quot;Rules&quot; link highlighted">
            <a:extLst>
              <a:ext uri="{FF2B5EF4-FFF2-40B4-BE49-F238E27FC236}">
                <a16:creationId xmlns:a16="http://schemas.microsoft.com/office/drawing/2014/main" id="{28F845BB-9CE4-FD9D-0FF6-E33F68E828DE}"/>
              </a:ext>
            </a:extLst>
          </p:cNvPr>
          <p:cNvPicPr>
            <a:picLocks noChangeAspect="1"/>
          </p:cNvPicPr>
          <p:nvPr/>
        </p:nvPicPr>
        <p:blipFill>
          <a:blip r:embed="rId4"/>
          <a:stretch>
            <a:fillRect/>
          </a:stretch>
        </p:blipFill>
        <p:spPr>
          <a:xfrm>
            <a:off x="1347282" y="2612295"/>
            <a:ext cx="6449436" cy="15043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6549264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45853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28696"/>
            <a:ext cx="3788869"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OnLAW Pro contains all statewide rules applicable to California courts.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then browse these rules by title.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Rules of Court navigation showing Titles">
            <a:extLst>
              <a:ext uri="{FF2B5EF4-FFF2-40B4-BE49-F238E27FC236}">
                <a16:creationId xmlns:a16="http://schemas.microsoft.com/office/drawing/2014/main" id="{916C2D55-F09C-E7AE-12A6-AFDB2552B153}"/>
              </a:ext>
            </a:extLst>
          </p:cNvPr>
          <p:cNvPicPr>
            <a:picLocks noChangeAspect="1"/>
          </p:cNvPicPr>
          <p:nvPr/>
        </p:nvPicPr>
        <p:blipFill>
          <a:blip r:embed="rId4"/>
          <a:stretch>
            <a:fillRect/>
          </a:stretch>
        </p:blipFill>
        <p:spPr>
          <a:xfrm>
            <a:off x="5095415" y="690383"/>
            <a:ext cx="3339885" cy="369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686902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2819493" cy="243140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Like the other content types we’ve looked at, when we click one of the titles, we’ll see the Table of Contents on the left and the document in the viewer on the right.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 Table of Contents will move with us as we scroll through the document.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Rules of Court section with navigation pane and corresponding Rule highlighted">
            <a:extLst>
              <a:ext uri="{FF2B5EF4-FFF2-40B4-BE49-F238E27FC236}">
                <a16:creationId xmlns:a16="http://schemas.microsoft.com/office/drawing/2014/main" id="{02FCDCD4-680C-F6AA-62DE-B3C51B5B2B55}"/>
              </a:ext>
            </a:extLst>
          </p:cNvPr>
          <p:cNvPicPr>
            <a:picLocks noChangeAspect="1"/>
          </p:cNvPicPr>
          <p:nvPr/>
        </p:nvPicPr>
        <p:blipFill>
          <a:blip r:embed="rId4"/>
          <a:stretch>
            <a:fillRect/>
          </a:stretch>
        </p:blipFill>
        <p:spPr>
          <a:xfrm>
            <a:off x="3604900" y="1879895"/>
            <a:ext cx="5154930" cy="251015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109386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1" y="1736771"/>
            <a:ext cx="2471514"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Rules are organized by Title &gt; Division &gt; Chapter &gt; Rule.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Rules contain links to other relevant sources of primary law.</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129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tion of a Rule of Court with link to a relevant statute highlighted">
            <a:extLst>
              <a:ext uri="{FF2B5EF4-FFF2-40B4-BE49-F238E27FC236}">
                <a16:creationId xmlns:a16="http://schemas.microsoft.com/office/drawing/2014/main" id="{FF7FDA06-86EF-7FDC-3A13-1E26D16CA9DC}"/>
              </a:ext>
            </a:extLst>
          </p:cNvPr>
          <p:cNvPicPr>
            <a:picLocks noChangeAspect="1"/>
          </p:cNvPicPr>
          <p:nvPr/>
        </p:nvPicPr>
        <p:blipFill>
          <a:blip r:embed="rId4"/>
          <a:stretch>
            <a:fillRect/>
          </a:stretch>
        </p:blipFill>
        <p:spPr>
          <a:xfrm>
            <a:off x="3342016" y="1960212"/>
            <a:ext cx="5511165" cy="215646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39274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4737395" cy="830966"/>
          </a:xfrm>
          <a:prstGeom prst="rect">
            <a:avLst/>
          </a:prstGeom>
          <a:noFill/>
          <a:ln>
            <a:noFill/>
          </a:ln>
        </p:spPr>
        <p:txBody>
          <a:bodyPr spcFirstLastPara="1" wrap="square" lIns="91425" tIns="91425" rIns="91425" bIns="91425" anchor="t" anchorCtr="0">
            <a:spAutoFit/>
          </a:bodyPr>
          <a:lstStyle/>
          <a:p>
            <a:pPr marL="342900" marR="0" lvl="0" indent="-342900" algn="l" defTabSz="914400" rtl="0" eaLnBrk="1" fontAlgn="auto" latinLnBrk="0" hangingPunct="1">
              <a:lnSpc>
                <a:spcPct val="100000"/>
              </a:lnSpc>
              <a:spcBef>
                <a:spcPts val="1200"/>
              </a:spcBef>
              <a:spcAft>
                <a:spcPts val="0"/>
              </a:spcAft>
              <a:buClr>
                <a:schemeClr val="accent2"/>
              </a:buClr>
              <a:buSzTx/>
              <a:buFont typeface="+mj-lt"/>
              <a:buAutoNum type="arabicPeriod" startAt="6"/>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Enter your details. Then read and accept the Terms and Conditions and Privacy Policy.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2" descr="AccessLaw account details registration page">
            <a:extLst>
              <a:ext uri="{FF2B5EF4-FFF2-40B4-BE49-F238E27FC236}">
                <a16:creationId xmlns:a16="http://schemas.microsoft.com/office/drawing/2014/main" id="{3E44C80E-BD6E-86B4-FC73-BEA49E1B3A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1736"/>
          <a:stretch/>
        </p:blipFill>
        <p:spPr bwMode="auto">
          <a:xfrm>
            <a:off x="5673081" y="1621422"/>
            <a:ext cx="2327149" cy="285629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37321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3649385"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94354" y="2219765"/>
            <a:ext cx="3250282"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These links will open in a pop-up viewer that displays Citing Cases and options to open the document in a new tab, minimize, or close the document.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Document viewer within Rules of Court with highlighted link to citing cases and buttons to pop out, minimize, and close the document">
            <a:extLst>
              <a:ext uri="{FF2B5EF4-FFF2-40B4-BE49-F238E27FC236}">
                <a16:creationId xmlns:a16="http://schemas.microsoft.com/office/drawing/2014/main" id="{76E5FE1A-0609-C672-C944-75496CFEB4AF}"/>
              </a:ext>
            </a:extLst>
          </p:cNvPr>
          <p:cNvPicPr>
            <a:picLocks noChangeAspect="1"/>
          </p:cNvPicPr>
          <p:nvPr/>
        </p:nvPicPr>
        <p:blipFill>
          <a:blip r:embed="rId4"/>
          <a:stretch>
            <a:fillRect/>
          </a:stretch>
        </p:blipFill>
        <p:spPr>
          <a:xfrm>
            <a:off x="4254285" y="1026828"/>
            <a:ext cx="4215765" cy="325501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8350345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145690" cy="261607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search Rules of Court using either natural language or Boolean terms &amp; connectors: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preliminary injunction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Rules of Court also features predictive searching and suggested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Rules of Court search for &quot;preliminary injunction&quot; (without quotes) with predictive search options highlighted">
            <a:extLst>
              <a:ext uri="{FF2B5EF4-FFF2-40B4-BE49-F238E27FC236}">
                <a16:creationId xmlns:a16="http://schemas.microsoft.com/office/drawing/2014/main" id="{48F9B799-3222-B33A-BA6C-06DD61B5CF51}"/>
              </a:ext>
            </a:extLst>
          </p:cNvPr>
          <p:cNvPicPr>
            <a:picLocks noChangeAspect="1"/>
          </p:cNvPicPr>
          <p:nvPr/>
        </p:nvPicPr>
        <p:blipFill>
          <a:blip r:embed="rId4"/>
          <a:stretch>
            <a:fillRect/>
          </a:stretch>
        </p:blipFill>
        <p:spPr>
          <a:xfrm>
            <a:off x="4213556" y="1805413"/>
            <a:ext cx="4221744" cy="247878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2249323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09144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Our search terms are highlighted within the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Rules of Court search for &quot;preliminary injunction&quot; with search term highlighted within results">
            <a:extLst>
              <a:ext uri="{FF2B5EF4-FFF2-40B4-BE49-F238E27FC236}">
                <a16:creationId xmlns:a16="http://schemas.microsoft.com/office/drawing/2014/main" id="{10FD783D-E130-645A-BCBE-7A486AE294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1946" y="1922824"/>
            <a:ext cx="4651203" cy="233629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5375909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Rules of Court</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8066402"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Note that the Rules search does not have search filter options, but we can still search within results to further refine them.</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Rules of Court search with option to search within results highlighted">
            <a:extLst>
              <a:ext uri="{FF2B5EF4-FFF2-40B4-BE49-F238E27FC236}">
                <a16:creationId xmlns:a16="http://schemas.microsoft.com/office/drawing/2014/main" id="{A1629D6D-BA30-EA70-DCE7-1605755639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0353" y="2772942"/>
            <a:ext cx="5374920" cy="13437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5540772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History Feature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774868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click on a result, we have the same option to bookmark this Rule as for other types of content.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Rules of Court search screen with bookmark ribbon highlighted">
            <a:extLst>
              <a:ext uri="{FF2B5EF4-FFF2-40B4-BE49-F238E27FC236}">
                <a16:creationId xmlns:a16="http://schemas.microsoft.com/office/drawing/2014/main" id="{0E3E3580-5C28-5DCB-38D9-D275D5066CDD}"/>
              </a:ext>
            </a:extLst>
          </p:cNvPr>
          <p:cNvPicPr>
            <a:picLocks noChangeAspect="1"/>
          </p:cNvPicPr>
          <p:nvPr/>
        </p:nvPicPr>
        <p:blipFill>
          <a:blip r:embed="rId4"/>
          <a:stretch>
            <a:fillRect/>
          </a:stretch>
        </p:blipFill>
        <p:spPr>
          <a:xfrm>
            <a:off x="1605487" y="2732662"/>
            <a:ext cx="6299725" cy="157371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4586204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History Feature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515624"/>
            <a:ext cx="7748686" cy="113874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This is also a good time to point out the “History” feature, which is present across all content types on the platform.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 History feature enables us to see documents we’ve previously viewed in </a:t>
            </a:r>
            <a:r>
              <a:rPr kumimoji="0" lang="en-US" b="0" i="0" u="none" strike="noStrike" kern="0" cap="none" spc="0" normalizeH="0" baseline="0" noProof="0" dirty="0" err="1">
                <a:ln>
                  <a:noFill/>
                </a:ln>
                <a:solidFill>
                  <a:srgbClr val="000000"/>
                </a:solidFill>
                <a:effectLst/>
                <a:uLnTx/>
                <a:uFillTx/>
                <a:latin typeface="Lato Light"/>
                <a:ea typeface="Lato Light"/>
                <a:cs typeface="Lato Light"/>
                <a:sym typeface="Lato Light"/>
              </a:rPr>
              <a:t>OnLAW</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Pro.</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Rules of Court search screen with History button highlighted">
            <a:extLst>
              <a:ext uri="{FF2B5EF4-FFF2-40B4-BE49-F238E27FC236}">
                <a16:creationId xmlns:a16="http://schemas.microsoft.com/office/drawing/2014/main" id="{A05D441D-1562-4770-B3C1-A2372C72554A}"/>
              </a:ext>
            </a:extLst>
          </p:cNvPr>
          <p:cNvPicPr>
            <a:picLocks noChangeAspect="1"/>
          </p:cNvPicPr>
          <p:nvPr/>
        </p:nvPicPr>
        <p:blipFill>
          <a:blip r:embed="rId4"/>
          <a:stretch>
            <a:fillRect/>
          </a:stretch>
        </p:blipFill>
        <p:spPr>
          <a:xfrm>
            <a:off x="1789829" y="3040268"/>
            <a:ext cx="5759172" cy="13497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10760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History Feature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774868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see documents from the current date by default, and if we click the calendar icon, we can see documents from previous dates as well.</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History feature showing default display of the current date's page view history">
            <a:extLst>
              <a:ext uri="{FF2B5EF4-FFF2-40B4-BE49-F238E27FC236}">
                <a16:creationId xmlns:a16="http://schemas.microsoft.com/office/drawing/2014/main" id="{8DA5AE6C-C233-3667-BC55-95E9992AECAB}"/>
              </a:ext>
            </a:extLst>
          </p:cNvPr>
          <p:cNvPicPr>
            <a:picLocks noChangeAspect="1"/>
          </p:cNvPicPr>
          <p:nvPr/>
        </p:nvPicPr>
        <p:blipFill>
          <a:blip r:embed="rId4"/>
          <a:stretch>
            <a:fillRect/>
          </a:stretch>
        </p:blipFill>
        <p:spPr>
          <a:xfrm>
            <a:off x="1850332" y="2798509"/>
            <a:ext cx="5810035" cy="152569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2642081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History Feature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3425" y="1626972"/>
            <a:ext cx="2703988"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Choose a previous date by scrolling through the list on the left or choosing a date from the calendar on the right.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History feature showing calendar">
            <a:extLst>
              <a:ext uri="{FF2B5EF4-FFF2-40B4-BE49-F238E27FC236}">
                <a16:creationId xmlns:a16="http://schemas.microsoft.com/office/drawing/2014/main" id="{74F44AA7-DDDD-C704-DF72-A7AC231275E6}"/>
              </a:ext>
            </a:extLst>
          </p:cNvPr>
          <p:cNvPicPr>
            <a:picLocks noChangeAspect="1"/>
          </p:cNvPicPr>
          <p:nvPr/>
        </p:nvPicPr>
        <p:blipFill>
          <a:blip r:embed="rId4"/>
          <a:stretch>
            <a:fillRect/>
          </a:stretch>
        </p:blipFill>
        <p:spPr>
          <a:xfrm>
            <a:off x="3574488" y="1920274"/>
            <a:ext cx="4966087" cy="239917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136179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History Feature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91897"/>
            <a:ext cx="2541256"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Choosing a date will display documents viewed on that date, with the most recent at the top:</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click any document to return to it.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History is preserved for an unlimited amount of time.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History feature showing page view history for a previous date">
            <a:extLst>
              <a:ext uri="{FF2B5EF4-FFF2-40B4-BE49-F238E27FC236}">
                <a16:creationId xmlns:a16="http://schemas.microsoft.com/office/drawing/2014/main" id="{AAC320A9-7286-020B-3FD6-C3F856D07C92}"/>
              </a:ext>
            </a:extLst>
          </p:cNvPr>
          <p:cNvPicPr>
            <a:picLocks noChangeAspect="1"/>
          </p:cNvPicPr>
          <p:nvPr/>
        </p:nvPicPr>
        <p:blipFill>
          <a:blip r:embed="rId4"/>
          <a:stretch>
            <a:fillRect/>
          </a:stretch>
        </p:blipFill>
        <p:spPr>
          <a:xfrm>
            <a:off x="3598800" y="2060051"/>
            <a:ext cx="4940300" cy="20618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989045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7714755"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How much time does the complainant have to serve defendants in most civil cases (such as nuisance)? </a:t>
            </a:r>
          </a:p>
          <a:p>
            <a:pPr lvl="0">
              <a:spcBef>
                <a:spcPts val="1200"/>
              </a:spcBef>
              <a:defRPr/>
            </a:pPr>
            <a:r>
              <a:rPr lang="en-US" sz="1600" dirty="0">
                <a:latin typeface="Lato Light"/>
                <a:ea typeface="Lato Light"/>
                <a:cs typeface="Lato Light"/>
                <a:sym typeface="Lato Light"/>
              </a:rPr>
              <a:t>Answer: 60 days per Rule 3.110 </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139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569342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4737395" cy="1077188"/>
          </a:xfrm>
          <a:prstGeom prst="rect">
            <a:avLst/>
          </a:prstGeom>
          <a:noFill/>
          <a:ln>
            <a:noFill/>
          </a:ln>
        </p:spPr>
        <p:txBody>
          <a:bodyPr spcFirstLastPara="1" wrap="square" lIns="91425" tIns="91425" rIns="91425" bIns="91425" anchor="t" anchorCtr="0">
            <a:spAutoFit/>
          </a:bodyPr>
          <a:lstStyle/>
          <a:p>
            <a:pPr marL="342900" marR="0" lvl="0" indent="-342900" algn="l" defTabSz="914400" rtl="0" eaLnBrk="1" fontAlgn="auto" latinLnBrk="0" hangingPunct="1">
              <a:lnSpc>
                <a:spcPct val="100000"/>
              </a:lnSpc>
              <a:spcBef>
                <a:spcPts val="1200"/>
              </a:spcBef>
              <a:spcAft>
                <a:spcPts val="0"/>
              </a:spcAft>
              <a:buClr>
                <a:schemeClr val="accent2"/>
              </a:buClr>
              <a:buSzTx/>
              <a:buFont typeface="+mj-lt"/>
              <a:buAutoNum type="arabicPeriod" startAt="7"/>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Create a password that meets the password character requirements. Then click “Create My Account”.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4" descr="AccessLaw registration password creation page">
            <a:extLst>
              <a:ext uri="{FF2B5EF4-FFF2-40B4-BE49-F238E27FC236}">
                <a16:creationId xmlns:a16="http://schemas.microsoft.com/office/drawing/2014/main" id="{8015774A-88FC-B646-1436-D81301A7E40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9707"/>
          <a:stretch/>
        </p:blipFill>
        <p:spPr bwMode="auto">
          <a:xfrm>
            <a:off x="5673081" y="1579443"/>
            <a:ext cx="2105707" cy="290302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46059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400907"/>
            <a:ext cx="2764383"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Title Three: Civil Rules &gt; Division 3. Filing and Service &gt; Chapter 2. Time for Service &gt; Rule 3.110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Browsing Rules of Court</a:t>
            </a:r>
          </a:p>
        </p:txBody>
      </p:sp>
      <p:pic>
        <p:nvPicPr>
          <p:cNvPr id="5" name="Picture 4" descr="Rule 3.110 from Title Three with Section b time for service of complaint highlighted">
            <a:extLst>
              <a:ext uri="{FF2B5EF4-FFF2-40B4-BE49-F238E27FC236}">
                <a16:creationId xmlns:a16="http://schemas.microsoft.com/office/drawing/2014/main" id="{032A9973-1753-2E2F-149F-7A07FA1EBD82}"/>
              </a:ext>
            </a:extLst>
          </p:cNvPr>
          <p:cNvPicPr>
            <a:picLocks noChangeAspect="1"/>
          </p:cNvPicPr>
          <p:nvPr/>
        </p:nvPicPr>
        <p:blipFill>
          <a:blip r:embed="rId4"/>
          <a:stretch>
            <a:fillRect/>
          </a:stretch>
        </p:blipFill>
        <p:spPr>
          <a:xfrm>
            <a:off x="3634883" y="1713329"/>
            <a:ext cx="5170225" cy="259036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4286659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400907"/>
            <a:ext cx="276438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complainant serve defendant time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 Rules of Court</a:t>
            </a:r>
          </a:p>
        </p:txBody>
      </p:sp>
      <p:pic>
        <p:nvPicPr>
          <p:cNvPr id="4" name="Picture 3" descr="Rules of Court search for &quot;complainant serve defendant time&quot; (without quotes) showing result for Rule 3.110">
            <a:extLst>
              <a:ext uri="{FF2B5EF4-FFF2-40B4-BE49-F238E27FC236}">
                <a16:creationId xmlns:a16="http://schemas.microsoft.com/office/drawing/2014/main" id="{2C02FAE7-B4E2-9D94-6D34-F22B981DFE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5948" y="2123319"/>
            <a:ext cx="4940752" cy="221710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2888886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481525" y="191927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6: Practitioner</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481525" y="268788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465925" y="3104054"/>
            <a:ext cx="8013000" cy="923299"/>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Articulate scenarios when students would use OnLAW Pro</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Efficiently navigate practical legal procedures through CEB materials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Find the right resource by browsing &amp; searching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Identify &amp; describe features of Practitioner resources</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 sz="1000" b="1" dirty="0">
                <a:solidFill>
                  <a:srgbClr val="FFFFFF"/>
                </a:solidFill>
                <a:latin typeface="Lato"/>
                <a:ea typeface="Lato"/>
                <a:cs typeface="Lato"/>
                <a:sym typeface="Lato"/>
              </a:rPr>
              <a:t>Practitioner</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FFFFFF"/>
                </a:solidFill>
                <a:effectLst/>
                <a:uLnTx/>
                <a:uFillTx/>
                <a:latin typeface="Lato Light"/>
                <a:ea typeface="Lato Light"/>
                <a:cs typeface="Lato Light"/>
                <a:sym typeface="Lato Light"/>
              </a:rPr>
              <a:t>142</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54054576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What Is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7981800" cy="147729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Practitioner is the only California-specific legal know-how solution.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Practitioner’s How-to Guides, Strategy Notes, Charts, Checklists, and annotated attorney-drafted Standard Documents are organized in intuitive Workflows that guide you through your legal matter from start to finish.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56936967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descr="OnLAW Pro homepage with Practitioner link highlighted"/>
          <p:cNvSpPr txBox="1"/>
          <p:nvPr/>
        </p:nvSpPr>
        <p:spPr>
          <a:xfrm>
            <a:off x="604899" y="1736771"/>
            <a:ext cx="5183717"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Access Practitioner by choosing it from the homepage.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a:extLst>
              <a:ext uri="{FF2B5EF4-FFF2-40B4-BE49-F238E27FC236}">
                <a16:creationId xmlns:a16="http://schemas.microsoft.com/office/drawing/2014/main" id="{34942859-02F3-AE8F-36E3-2C59BB24D703}"/>
              </a:ext>
            </a:extLst>
          </p:cNvPr>
          <p:cNvPicPr>
            <a:picLocks noChangeAspect="1"/>
          </p:cNvPicPr>
          <p:nvPr/>
        </p:nvPicPr>
        <p:blipFill>
          <a:blip r:embed="rId4"/>
          <a:stretch>
            <a:fillRect/>
          </a:stretch>
        </p:blipFill>
        <p:spPr>
          <a:xfrm>
            <a:off x="995612" y="2544558"/>
            <a:ext cx="7519475" cy="178737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2472452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03961"/>
            <a:ext cx="39671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2426445"/>
            <a:ext cx="3404508"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find Practitioner resources by choosing a Practice Area and category.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actitioner practice areas with Real Property and Nuisance &amp; Trespass highlighted">
            <a:extLst>
              <a:ext uri="{FF2B5EF4-FFF2-40B4-BE49-F238E27FC236}">
                <a16:creationId xmlns:a16="http://schemas.microsoft.com/office/drawing/2014/main" id="{7F582EB8-4310-60C5-1F18-A4C6E000AE87}"/>
              </a:ext>
            </a:extLst>
          </p:cNvPr>
          <p:cNvPicPr>
            <a:picLocks noChangeAspect="1"/>
          </p:cNvPicPr>
          <p:nvPr/>
        </p:nvPicPr>
        <p:blipFill>
          <a:blip r:embed="rId4"/>
          <a:stretch>
            <a:fillRect/>
          </a:stretch>
        </p:blipFill>
        <p:spPr>
          <a:xfrm>
            <a:off x="4508120" y="440350"/>
            <a:ext cx="4030980" cy="39497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4621894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Browsing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2541256"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further refine results by choosing a subcategory.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actitioner result for Practice Area &quot;Nuisance &amp; Trespass&quot; with subcategories highlighted">
            <a:extLst>
              <a:ext uri="{FF2B5EF4-FFF2-40B4-BE49-F238E27FC236}">
                <a16:creationId xmlns:a16="http://schemas.microsoft.com/office/drawing/2014/main" id="{A1C4E6A2-0B7B-CA00-613D-265D9BAD018A}"/>
              </a:ext>
            </a:extLst>
          </p:cNvPr>
          <p:cNvPicPr>
            <a:picLocks noChangeAspect="1"/>
          </p:cNvPicPr>
          <p:nvPr/>
        </p:nvPicPr>
        <p:blipFill>
          <a:blip r:embed="rId4"/>
          <a:stretch>
            <a:fillRect/>
          </a:stretch>
        </p:blipFill>
        <p:spPr>
          <a:xfrm>
            <a:off x="3411756" y="1982100"/>
            <a:ext cx="4735195" cy="678180"/>
          </a:xfrm>
          <a:prstGeom prst="rect">
            <a:avLst/>
          </a:prstGeom>
          <a:effectLst>
            <a:outerShdw blurRad="50800" dist="38100" dir="2700000" algn="tl" rotWithShape="0">
              <a:prstClr val="black">
                <a:alpha val="40000"/>
              </a:prstClr>
            </a:outerShdw>
          </a:effectLst>
        </p:spPr>
      </p:pic>
      <p:sp>
        <p:nvSpPr>
          <p:cNvPr id="4" name="Google Shape;113;p16">
            <a:extLst>
              <a:ext uri="{FF2B5EF4-FFF2-40B4-BE49-F238E27FC236}">
                <a16:creationId xmlns:a16="http://schemas.microsoft.com/office/drawing/2014/main" id="{E1798F16-BEB8-71F7-A27E-40329E871047}"/>
              </a:ext>
            </a:extLst>
          </p:cNvPr>
          <p:cNvSpPr txBox="1"/>
          <p:nvPr/>
        </p:nvSpPr>
        <p:spPr>
          <a:xfrm>
            <a:off x="604900" y="2978884"/>
            <a:ext cx="254125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Under this, we’ll see Workflows.</a:t>
            </a:r>
          </a:p>
        </p:txBody>
      </p:sp>
      <p:pic>
        <p:nvPicPr>
          <p:cNvPr id="5" name="Picture 4" descr="Workflow for &quot;Nuisance and Trespass&quot;">
            <a:extLst>
              <a:ext uri="{FF2B5EF4-FFF2-40B4-BE49-F238E27FC236}">
                <a16:creationId xmlns:a16="http://schemas.microsoft.com/office/drawing/2014/main" id="{F9B99259-589B-633E-4883-81081E519508}"/>
              </a:ext>
            </a:extLst>
          </p:cNvPr>
          <p:cNvPicPr>
            <a:picLocks noChangeAspect="1"/>
          </p:cNvPicPr>
          <p:nvPr/>
        </p:nvPicPr>
        <p:blipFill>
          <a:blip r:embed="rId5"/>
          <a:stretch>
            <a:fillRect/>
          </a:stretch>
        </p:blipFill>
        <p:spPr>
          <a:xfrm>
            <a:off x="3411756" y="2990095"/>
            <a:ext cx="4386580" cy="13887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634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Workflows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7828975"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Workflows provide a chronological overview of the major steps and tasks needed in a particular type of case or legal matter. They let us see at a glance what work to do now, while anticipating the work and issues that are coming next.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CEB’s Practitioner Team creates new Workflows every quarter based on market research, current content gaps, and subject matter expertise. Each Workflow includes Checklists, How to Guides, Strategy Notes, and Standard Documents.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There are </a:t>
            </a:r>
            <a:r>
              <a:rPr kumimoji="0" lang="en-US" sz="1600" b="0" i="0" u="none" strike="noStrike" kern="0" cap="none" spc="0" normalizeH="0" baseline="0" noProof="0">
                <a:ln>
                  <a:noFill/>
                </a:ln>
                <a:solidFill>
                  <a:srgbClr val="000000"/>
                </a:solidFill>
                <a:effectLst/>
                <a:uLnTx/>
                <a:uFillTx/>
                <a:latin typeface="Lato Light"/>
                <a:ea typeface="Lato Light"/>
                <a:cs typeface="Lato Light"/>
                <a:sym typeface="Lato Light"/>
              </a:rPr>
              <a:t>currently nearly </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4,000 Practitioner documents with more to come!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75847209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Workflows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2541256"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Below Workflows, we can see the number and types of Practitioner resources available for this Practice Area.</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actitioner results for &quot;Nuisance &amp; Trespass&quot; Practice Area showing total documents, Strategy Notes, Charts &amp; Checklists, and Standard Documents">
            <a:extLst>
              <a:ext uri="{FF2B5EF4-FFF2-40B4-BE49-F238E27FC236}">
                <a16:creationId xmlns:a16="http://schemas.microsoft.com/office/drawing/2014/main" id="{8411F336-3175-A621-21B3-6916CC6E953B}"/>
              </a:ext>
            </a:extLst>
          </p:cNvPr>
          <p:cNvPicPr>
            <a:picLocks noChangeAspect="1"/>
          </p:cNvPicPr>
          <p:nvPr/>
        </p:nvPicPr>
        <p:blipFill>
          <a:blip r:embed="rId4"/>
          <a:stretch>
            <a:fillRect/>
          </a:stretch>
        </p:blipFill>
        <p:spPr>
          <a:xfrm>
            <a:off x="3281300" y="1435048"/>
            <a:ext cx="5257800" cy="288099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840369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Workflows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254178"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click into the Workflow, we can see this legal process broken into stages with grey arrows on the left indicating the typical timeline for each legal stage, as well as the legal stages.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149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Nuisance and Trespass Workflow with anticipated durations for different legal stages highlighted">
            <a:extLst>
              <a:ext uri="{FF2B5EF4-FFF2-40B4-BE49-F238E27FC236}">
                <a16:creationId xmlns:a16="http://schemas.microsoft.com/office/drawing/2014/main" id="{B9A1AF65-51A8-D20C-07A0-9164FAE75150}"/>
              </a:ext>
            </a:extLst>
          </p:cNvPr>
          <p:cNvPicPr>
            <a:picLocks noChangeAspect="1"/>
          </p:cNvPicPr>
          <p:nvPr/>
        </p:nvPicPr>
        <p:blipFill>
          <a:blip r:embed="rId4"/>
          <a:stretch>
            <a:fillRect/>
          </a:stretch>
        </p:blipFill>
        <p:spPr>
          <a:xfrm>
            <a:off x="4719234" y="824054"/>
            <a:ext cx="3716066" cy="349539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92883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3756087" cy="1969740"/>
          </a:xfrm>
          <a:prstGeom prst="rect">
            <a:avLst/>
          </a:prstGeom>
          <a:noFill/>
          <a:ln>
            <a:noFill/>
          </a:ln>
        </p:spPr>
        <p:txBody>
          <a:bodyPr spcFirstLastPara="1" wrap="square" lIns="91425" tIns="91425" rIns="91425" bIns="91425" anchor="t" anchorCtr="0">
            <a:spAutoFit/>
          </a:bodyPr>
          <a:lstStyle/>
          <a:p>
            <a:pPr marL="342900" marR="0" lvl="0" indent="-342900" algn="l" defTabSz="914400" rtl="0" eaLnBrk="1" fontAlgn="auto" latinLnBrk="0" hangingPunct="1">
              <a:lnSpc>
                <a:spcPct val="100000"/>
              </a:lnSpc>
              <a:spcBef>
                <a:spcPts val="1200"/>
              </a:spcBef>
              <a:spcAft>
                <a:spcPts val="0"/>
              </a:spcAft>
              <a:buClr>
                <a:schemeClr val="accent2"/>
              </a:buClr>
              <a:buSzTx/>
              <a:buFont typeface="+mj-lt"/>
              <a:buAutoNum type="arabicPeriod" startAt="8"/>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Choose Practice Areas, which will display by default in your News feed, or skip this step and click “Start Using CEB!”</a:t>
            </a:r>
            <a:endParaRPr lang="en-US" sz="1600" noProof="0" dirty="0">
              <a:latin typeface="Lato Light"/>
              <a:ea typeface="Lato Light"/>
              <a:cs typeface="Lato Light"/>
              <a:sym typeface="Lato Light"/>
            </a:endParaRPr>
          </a:p>
          <a:p>
            <a:pPr lvl="2">
              <a:spcBef>
                <a:spcPts val="1200"/>
              </a:spcBef>
              <a:defRPr/>
            </a:pPr>
            <a:r>
              <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rPr>
              <a:t>(You can always change your Practice Areas in your account settings later)</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074" name="Picture 2" descr="AccessLaw &quot;select your practice areas&quot; registration page">
            <a:extLst>
              <a:ext uri="{FF2B5EF4-FFF2-40B4-BE49-F238E27FC236}">
                <a16:creationId xmlns:a16="http://schemas.microsoft.com/office/drawing/2014/main" id="{4374DB16-1F9C-611C-0547-A0FB2A422C1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3268"/>
          <a:stretch/>
        </p:blipFill>
        <p:spPr bwMode="auto">
          <a:xfrm>
            <a:off x="4750422" y="1579443"/>
            <a:ext cx="3591846" cy="2810607"/>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525723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Workflows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254178"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Each stage is broken into discrete legal tasks.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a task displays Practitioner resources to help guide us through that task.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These resources are grouped by resource type (ex: Charts &amp; Checklists, Strategy Notes, etc.).</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quot;Nuisance and Trespass&quot; Workflow with different Practitioner resources for specific legal tasks highlighted">
            <a:extLst>
              <a:ext uri="{FF2B5EF4-FFF2-40B4-BE49-F238E27FC236}">
                <a16:creationId xmlns:a16="http://schemas.microsoft.com/office/drawing/2014/main" id="{03D60AFE-77EC-325C-DB66-900F90456BC8}"/>
              </a:ext>
            </a:extLst>
          </p:cNvPr>
          <p:cNvPicPr>
            <a:picLocks noChangeAspect="1"/>
          </p:cNvPicPr>
          <p:nvPr/>
        </p:nvPicPr>
        <p:blipFill>
          <a:blip r:embed="rId4"/>
          <a:stretch>
            <a:fillRect/>
          </a:stretch>
        </p:blipFill>
        <p:spPr>
          <a:xfrm>
            <a:off x="4504285" y="946701"/>
            <a:ext cx="4082415" cy="34061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8722501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254178"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Under “Initial Case Evaluation”, let’s click the Checklist: Types of Nuisance Pursuant to Civil Code Section 3479.</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quot;Checklist: Types of Nuisance Pursuant to Civil Code Section 3479&quot; highlighted within &quot;Nuisance and Trespass&quot; Workflow">
            <a:extLst>
              <a:ext uri="{FF2B5EF4-FFF2-40B4-BE49-F238E27FC236}">
                <a16:creationId xmlns:a16="http://schemas.microsoft.com/office/drawing/2014/main" id="{C7DE77DD-3B4E-C63E-0B27-20E8E122860E}"/>
              </a:ext>
            </a:extLst>
          </p:cNvPr>
          <p:cNvPicPr>
            <a:picLocks noChangeAspect="1"/>
          </p:cNvPicPr>
          <p:nvPr/>
        </p:nvPicPr>
        <p:blipFill>
          <a:blip r:embed="rId4"/>
          <a:stretch>
            <a:fillRect/>
          </a:stretch>
        </p:blipFill>
        <p:spPr>
          <a:xfrm>
            <a:off x="4663328" y="1626972"/>
            <a:ext cx="3875772" cy="263829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3493978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7578205" cy="172351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Charts &amp; Checklists provide a quick overview of the key tasks or issues for a given scenario, as well as reminders to not to forget an important step.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They also include Cause of Action Checklists that outline the key elements, statutes of limitations, relevant jury instructions, remedies, and damages for a particular claim.</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80210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7395550" cy="135418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the top of the document, we can see the author and date it was last updated.</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Note: The date of last update is the most recent date that all citations to primary law within the resource have been checked. After that date, use CEB's TrueCite citator to ensure that the cases cited are still good law.</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hecklist: Types of Nuisance Pursuant to Civil Code Section 3479 with author and date of last update highlighted">
            <a:extLst>
              <a:ext uri="{FF2B5EF4-FFF2-40B4-BE49-F238E27FC236}">
                <a16:creationId xmlns:a16="http://schemas.microsoft.com/office/drawing/2014/main" id="{19FDCE79-24F3-B4D5-27A9-A54ABEEF7F3C}"/>
              </a:ext>
            </a:extLst>
          </p:cNvPr>
          <p:cNvPicPr>
            <a:picLocks noChangeAspect="1"/>
          </p:cNvPicPr>
          <p:nvPr/>
        </p:nvPicPr>
        <p:blipFill>
          <a:blip r:embed="rId4"/>
          <a:stretch>
            <a:fillRect/>
          </a:stretch>
        </p:blipFill>
        <p:spPr>
          <a:xfrm>
            <a:off x="3415500" y="2882560"/>
            <a:ext cx="5454650" cy="1507490"/>
          </a:xfrm>
          <a:prstGeom prst="rect">
            <a:avLst/>
          </a:prstGeom>
          <a:effectLst>
            <a:outerShdw blurRad="50800" dist="38100" dir="2700000" algn="tl" rotWithShape="0">
              <a:prstClr val="black">
                <a:alpha val="40000"/>
              </a:prstClr>
            </a:outerShdw>
          </a:effectLst>
        </p:spPr>
      </p:pic>
      <p:sp>
        <p:nvSpPr>
          <p:cNvPr id="4" name="Google Shape;113;p16">
            <a:extLst>
              <a:ext uri="{FF2B5EF4-FFF2-40B4-BE49-F238E27FC236}">
                <a16:creationId xmlns:a16="http://schemas.microsoft.com/office/drawing/2014/main" id="{1F8E5331-F838-7157-AA08-8ADDE668A837}"/>
              </a:ext>
            </a:extLst>
          </p:cNvPr>
          <p:cNvSpPr txBox="1"/>
          <p:nvPr/>
        </p:nvSpPr>
        <p:spPr>
          <a:xfrm>
            <a:off x="604900" y="2872845"/>
            <a:ext cx="2479550" cy="141574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Some documents will list individual authors, while others will list “CEB”, which refers to CEB's team of California content attorneys.</a:t>
            </a:r>
          </a:p>
        </p:txBody>
      </p:sp>
    </p:spTree>
    <p:extLst>
      <p:ext uri="{BB962C8B-B14F-4D97-AF65-F5344CB8AC3E}">
        <p14:creationId xmlns:p14="http://schemas.microsoft.com/office/powerpoint/2010/main" val="264558414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254178"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Like other OnLAW Pro content, the Document Outline on the left moves with us as we scroll through the document.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hecklist: Types of Nuisance Pursuant to Civil Code Section 3479 with responsive navigation pane highlighted">
            <a:extLst>
              <a:ext uri="{FF2B5EF4-FFF2-40B4-BE49-F238E27FC236}">
                <a16:creationId xmlns:a16="http://schemas.microsoft.com/office/drawing/2014/main" id="{F7EB398B-ED77-C2F4-E858-9DDF93A05DBA}"/>
              </a:ext>
            </a:extLst>
          </p:cNvPr>
          <p:cNvPicPr>
            <a:picLocks noChangeAspect="1"/>
          </p:cNvPicPr>
          <p:nvPr/>
        </p:nvPicPr>
        <p:blipFill>
          <a:blip r:embed="rId4"/>
          <a:stretch>
            <a:fillRect/>
          </a:stretch>
        </p:blipFill>
        <p:spPr>
          <a:xfrm>
            <a:off x="3859078" y="1814310"/>
            <a:ext cx="4699000" cy="24917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139864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254178"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the document we can find additional guidance, including</a:t>
            </a:r>
            <a:r>
              <a:rPr lang="en-US" sz="1600" dirty="0">
                <a:latin typeface="Lato Light"/>
                <a:ea typeface="Lato Light"/>
                <a:cs typeface="Lato Light"/>
                <a:sym typeface="Lato Light"/>
              </a:rPr>
              <a:t> an Example. </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tion of checklist with Example highlighted">
            <a:extLst>
              <a:ext uri="{FF2B5EF4-FFF2-40B4-BE49-F238E27FC236}">
                <a16:creationId xmlns:a16="http://schemas.microsoft.com/office/drawing/2014/main" id="{B5ABC8A6-C7C6-C5FA-B0F5-BA1684361D41}"/>
              </a:ext>
            </a:extLst>
          </p:cNvPr>
          <p:cNvPicPr>
            <a:picLocks noChangeAspect="1"/>
          </p:cNvPicPr>
          <p:nvPr/>
        </p:nvPicPr>
        <p:blipFill>
          <a:blip r:embed="rId4"/>
          <a:stretch>
            <a:fillRect/>
          </a:stretch>
        </p:blipFill>
        <p:spPr>
          <a:xfrm>
            <a:off x="4920589" y="1626972"/>
            <a:ext cx="3618511" cy="2650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161079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4390509" cy="221596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As well as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Practice Notes</a:t>
            </a:r>
            <a:r>
              <a:rPr lang="en-US" dirty="0">
                <a:latin typeface="Lato Light"/>
                <a:ea typeface="Lato Light"/>
                <a:cs typeface="Lato Light"/>
                <a:sym typeface="Lato Light"/>
              </a:rPr>
              <a:t>. Practice notes are</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in-depth explanations and guidance written by California attorneys with subject-matter expertise.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They provide practical instruction on performing legal tasks—such as drafting motions, handling discovery, or advising clients—within specific practice areas. These notes emphasize best practices and procedural know-how.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tion of Checklist with Practice Note highlighted">
            <a:extLst>
              <a:ext uri="{FF2B5EF4-FFF2-40B4-BE49-F238E27FC236}">
                <a16:creationId xmlns:a16="http://schemas.microsoft.com/office/drawing/2014/main" id="{835C1A8F-BADE-DFE7-638F-07E1CA2FBF36}"/>
              </a:ext>
            </a:extLst>
          </p:cNvPr>
          <p:cNvPicPr>
            <a:picLocks noChangeAspect="1"/>
          </p:cNvPicPr>
          <p:nvPr/>
        </p:nvPicPr>
        <p:blipFill>
          <a:blip r:embed="rId4"/>
          <a:srcRect l="2917" t="5735" r="3868" b="11538"/>
          <a:stretch/>
        </p:blipFill>
        <p:spPr>
          <a:xfrm>
            <a:off x="5190200" y="1186275"/>
            <a:ext cx="3556861" cy="309620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95088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Charts &amp; Checklists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308422"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At the end of the document, we’ll find Related Documents and Referenced Authorities to provide a fuller picture of the concept.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hecklist with &quot;Related Documents&quot; and &quot;Referenced Authorities&quot; sections highlighted">
            <a:extLst>
              <a:ext uri="{FF2B5EF4-FFF2-40B4-BE49-F238E27FC236}">
                <a16:creationId xmlns:a16="http://schemas.microsoft.com/office/drawing/2014/main" id="{620E8AF8-0F2A-6E02-3CFE-F1A1A16F36D1}"/>
              </a:ext>
            </a:extLst>
          </p:cNvPr>
          <p:cNvPicPr>
            <a:picLocks noChangeAspect="1"/>
          </p:cNvPicPr>
          <p:nvPr/>
        </p:nvPicPr>
        <p:blipFill>
          <a:blip r:embed="rId4"/>
          <a:stretch>
            <a:fillRect/>
          </a:stretch>
        </p:blipFill>
        <p:spPr>
          <a:xfrm>
            <a:off x="4197912" y="1736771"/>
            <a:ext cx="4388788" cy="268583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2851972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Strategy Notes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36771"/>
            <a:ext cx="3308422"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Going back to the Workflow, under “Initial Case Evaluation”, let’s click “Strategy Note: Considerations for Prelitigation or Early-in-Case Noise, Odor, and Light Disputes”.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Link to &quot;Strategy Note: Considerations for Prelitigation or Early-in-Case Noise, Odor, and Light Disputes&quot; highlighted within Workflow">
            <a:extLst>
              <a:ext uri="{FF2B5EF4-FFF2-40B4-BE49-F238E27FC236}">
                <a16:creationId xmlns:a16="http://schemas.microsoft.com/office/drawing/2014/main" id="{5C0EADF1-400B-0F3C-B682-DD7FF2B85F6C}"/>
              </a:ext>
            </a:extLst>
          </p:cNvPr>
          <p:cNvPicPr>
            <a:picLocks noChangeAspect="1"/>
          </p:cNvPicPr>
          <p:nvPr/>
        </p:nvPicPr>
        <p:blipFill>
          <a:blip r:embed="rId4"/>
          <a:stretch>
            <a:fillRect/>
          </a:stretch>
        </p:blipFill>
        <p:spPr>
          <a:xfrm>
            <a:off x="4572000" y="1786347"/>
            <a:ext cx="4234815" cy="17424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3195216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Strategy Notes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7857175"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Strategy Notes provide an outline of the key strategic and tactical considerations for analyzing new legal developments, approaching settlement negotiations, or advising clients.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159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51731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Getting Help</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336166" cy="2800736"/>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This brings us to the research platform in AccessLaw,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OnLAW Pro</a:t>
            </a:r>
            <a:r>
              <a:rPr kumimoji="0" lang="en-US" i="0" u="none" strike="noStrike" kern="0" cap="none" spc="0" normalizeH="0" baseline="0" noProof="0" dirty="0">
                <a:ln>
                  <a:noFill/>
                </a:ln>
                <a:solidFill>
                  <a:srgbClr val="000000"/>
                </a:solidFill>
                <a:effectLst/>
                <a:uLnTx/>
                <a:uFillTx/>
                <a:latin typeface="Lato Light"/>
                <a:ea typeface="Lato Light"/>
                <a:cs typeface="Lato Light"/>
                <a:sym typeface="Lato Light"/>
              </a:rPr>
              <a:t>.</a:t>
            </a:r>
            <a:endPar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endParaRP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After creating an account and returning to the home page, note the Chat option at the bottom right.</a:t>
            </a:r>
          </a:p>
          <a:p>
            <a:pPr>
              <a:spcBef>
                <a:spcPts val="1200"/>
              </a:spcBef>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Click the blue chat icon to bring up the Customer Service menu.</a:t>
            </a:r>
            <a:endParaRPr kumimoji="0" lang="en-US" sz="13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OnLAWPRO home page with chat option highlighted">
            <a:extLst>
              <a:ext uri="{FF2B5EF4-FFF2-40B4-BE49-F238E27FC236}">
                <a16:creationId xmlns:a16="http://schemas.microsoft.com/office/drawing/2014/main" id="{E2B44827-3C62-D228-0F83-F68408275AA6}"/>
              </a:ext>
            </a:extLst>
          </p:cNvPr>
          <p:cNvPicPr>
            <a:picLocks noChangeAspect="1"/>
          </p:cNvPicPr>
          <p:nvPr/>
        </p:nvPicPr>
        <p:blipFill>
          <a:blip r:embed="rId4"/>
          <a:stretch>
            <a:fillRect/>
          </a:stretch>
        </p:blipFill>
        <p:spPr>
          <a:xfrm>
            <a:off x="3273871" y="1661793"/>
            <a:ext cx="5356291" cy="263603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5482479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Strategy Notes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61218" y="1791897"/>
            <a:ext cx="4620212" cy="193896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Strategy Notes also often contain Practice Notes and Examples.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This one also includes a </a:t>
            </a: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Caution Note</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an alert-style annotation that warns users about potential legal traps, evolving areas of law, or frequent practitioner mistakes.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They can help us avoid errors in analysis, compliance, or strategy and are often grounded in real-world experience and case outcomes.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tion of a Strategy Note with a Caution Note highlighted">
            <a:extLst>
              <a:ext uri="{FF2B5EF4-FFF2-40B4-BE49-F238E27FC236}">
                <a16:creationId xmlns:a16="http://schemas.microsoft.com/office/drawing/2014/main" id="{0FF2D7EE-EE31-9886-E28A-1A48B5508F1B}"/>
              </a:ext>
            </a:extLst>
          </p:cNvPr>
          <p:cNvPicPr>
            <a:picLocks noChangeAspect="1"/>
          </p:cNvPicPr>
          <p:nvPr/>
        </p:nvPicPr>
        <p:blipFill>
          <a:blip r:embed="rId4"/>
          <a:stretch>
            <a:fillRect/>
          </a:stretch>
        </p:blipFill>
        <p:spPr>
          <a:xfrm>
            <a:off x="5502544" y="1872250"/>
            <a:ext cx="3367606" cy="26030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4064559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descr="“Complaint for Damages and Injunction for Nuisance, Infliction of Emotional Distress, and Trespass” under &quot;Standard Documents&quot;"/>
          <p:cNvSpPr txBox="1"/>
          <p:nvPr/>
        </p:nvSpPr>
        <p:spPr>
          <a:xfrm>
            <a:off x="604898" y="1736771"/>
            <a:ext cx="2626499" cy="255451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Going back to the Workflow, under “Drafting the Complaint”, let’s click the Standard Document: “Complaint for Damages and Injunction for Nuisance, Infliction of Emotional Distress, and Trespass”.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quot;Drafting the Complaint&quot; task under the &quot;Drafting and Responding to the Complaint&quot; legal stage in the &quot;Nuisance and Trespass&quot; Workflow">
            <a:extLst>
              <a:ext uri="{FF2B5EF4-FFF2-40B4-BE49-F238E27FC236}">
                <a16:creationId xmlns:a16="http://schemas.microsoft.com/office/drawing/2014/main" id="{299949F0-227C-B0B8-7845-5A24694DFB50}"/>
              </a:ext>
            </a:extLst>
          </p:cNvPr>
          <p:cNvPicPr>
            <a:picLocks noChangeAspect="1"/>
          </p:cNvPicPr>
          <p:nvPr/>
        </p:nvPicPr>
        <p:blipFill>
          <a:blip r:embed="rId4"/>
          <a:stretch>
            <a:fillRect/>
          </a:stretch>
        </p:blipFill>
        <p:spPr>
          <a:xfrm>
            <a:off x="3440624" y="1795308"/>
            <a:ext cx="3890714" cy="1365550"/>
          </a:xfrm>
          <a:prstGeom prst="rect">
            <a:avLst/>
          </a:prstGeom>
          <a:effectLst>
            <a:outerShdw blurRad="50800" dist="38100" dir="2700000" algn="tl" rotWithShape="0">
              <a:prstClr val="black">
                <a:alpha val="40000"/>
              </a:prstClr>
            </a:outerShdw>
          </a:effectLst>
        </p:spPr>
      </p:pic>
      <p:pic>
        <p:nvPicPr>
          <p:cNvPr id="4" name="Picture 3" descr="Standard Documents with &quot;Complaint for Damages and Injunction for Nuisance, Infliction of Emotional Distress, and Trespass&quot; highlighted">
            <a:extLst>
              <a:ext uri="{FF2B5EF4-FFF2-40B4-BE49-F238E27FC236}">
                <a16:creationId xmlns:a16="http://schemas.microsoft.com/office/drawing/2014/main" id="{F3D81B09-D8C2-A277-94CE-438906DC09FB}"/>
              </a:ext>
            </a:extLst>
          </p:cNvPr>
          <p:cNvPicPr>
            <a:picLocks noChangeAspect="1"/>
          </p:cNvPicPr>
          <p:nvPr/>
        </p:nvPicPr>
        <p:blipFill>
          <a:blip r:embed="rId5"/>
          <a:stretch>
            <a:fillRect/>
          </a:stretch>
        </p:blipFill>
        <p:spPr>
          <a:xfrm>
            <a:off x="5551832" y="2703094"/>
            <a:ext cx="3263265" cy="1626870"/>
          </a:xfrm>
          <a:prstGeom prst="rect">
            <a:avLst/>
          </a:prstGeom>
          <a:effectLst>
            <a:outerShdw blurRad="50800" dist="38100" dir="2700000" algn="tl" rotWithShape="0">
              <a:prstClr val="black">
                <a:alpha val="40000"/>
              </a:prstClr>
            </a:outerShdw>
          </a:effectLst>
        </p:spPr>
      </p:pic>
      <p:sp>
        <p:nvSpPr>
          <p:cNvPr id="5" name="Arrow: Bent-Up 4" descr="Arrow pointing from &quot;Drafting the Complaint&quot; task in Workflow to Standard Documents under this task">
            <a:extLst>
              <a:ext uri="{FF2B5EF4-FFF2-40B4-BE49-F238E27FC236}">
                <a16:creationId xmlns:a16="http://schemas.microsoft.com/office/drawing/2014/main" id="{8D6C6AAB-9E3D-E98C-9087-DE2C87554584}"/>
              </a:ext>
            </a:extLst>
          </p:cNvPr>
          <p:cNvSpPr/>
          <p:nvPr/>
        </p:nvSpPr>
        <p:spPr>
          <a:xfrm rot="5400000">
            <a:off x="4869825" y="3249154"/>
            <a:ext cx="462453" cy="615711"/>
          </a:xfrm>
          <a:prstGeom prst="bentUp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04819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64925"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Standard Documents (Annotated Sample Documents) are high-quality attorney-drafted templates and standard clauses, with annotations explaining a particular document’s requirements, and how, when, and why to adapt the language or use alternative clauses.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09681828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2184796" cy="230829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addition to all the standard features of other documents (like the Table of Contents, option to print, etc.), we also have the option to download Standard Documents.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omplaint for Damages and Injunction for Nuisance, Infliction of Emotional Distress, and Trespass with download link highlighted">
            <a:extLst>
              <a:ext uri="{FF2B5EF4-FFF2-40B4-BE49-F238E27FC236}">
                <a16:creationId xmlns:a16="http://schemas.microsoft.com/office/drawing/2014/main" id="{18481427-C051-36E5-720B-4ACA1756CA34}"/>
              </a:ext>
            </a:extLst>
          </p:cNvPr>
          <p:cNvPicPr>
            <a:picLocks noChangeAspect="1"/>
          </p:cNvPicPr>
          <p:nvPr/>
        </p:nvPicPr>
        <p:blipFill>
          <a:blip r:embed="rId4"/>
          <a:stretch>
            <a:fillRect/>
          </a:stretch>
        </p:blipFill>
        <p:spPr>
          <a:xfrm>
            <a:off x="3004926" y="1914447"/>
            <a:ext cx="5781574" cy="24288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2269945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487013"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download this as a Word document with or without CEB comments.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ndard Document download link with options to download with or without comments highlighted">
            <a:extLst>
              <a:ext uri="{FF2B5EF4-FFF2-40B4-BE49-F238E27FC236}">
                <a16:creationId xmlns:a16="http://schemas.microsoft.com/office/drawing/2014/main" id="{AF4049A7-84B5-2E1E-60F1-90D1B0B181F2}"/>
              </a:ext>
            </a:extLst>
          </p:cNvPr>
          <p:cNvPicPr>
            <a:picLocks noChangeAspect="1"/>
          </p:cNvPicPr>
          <p:nvPr/>
        </p:nvPicPr>
        <p:blipFill>
          <a:blip r:embed="rId4"/>
          <a:stretch>
            <a:fillRect/>
          </a:stretch>
        </p:blipFill>
        <p:spPr>
          <a:xfrm>
            <a:off x="3975315" y="1805622"/>
            <a:ext cx="4336458" cy="230990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1429676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487013" cy="221596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download the document, we have options to fill in fields with our information throughout.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Let’s return to the document on CEB.</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Standard Document viewed in Word with fillable fields highlighted">
            <a:extLst>
              <a:ext uri="{FF2B5EF4-FFF2-40B4-BE49-F238E27FC236}">
                <a16:creationId xmlns:a16="http://schemas.microsoft.com/office/drawing/2014/main" id="{A1780A60-2555-CD72-984F-48918AB97965}"/>
              </a:ext>
            </a:extLst>
          </p:cNvPr>
          <p:cNvPicPr>
            <a:picLocks noChangeAspect="1"/>
          </p:cNvPicPr>
          <p:nvPr/>
        </p:nvPicPr>
        <p:blipFill>
          <a:blip r:embed="rId4"/>
          <a:stretch>
            <a:fillRect/>
          </a:stretch>
        </p:blipFill>
        <p:spPr>
          <a:xfrm>
            <a:off x="2916261" y="1786347"/>
            <a:ext cx="5670439" cy="24741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1631399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981800" cy="55396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see the document’s author, date of last update, and the option to hide/show CEB Guidance.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ndard Document with option to hide CEB Guidance, author, and date of last update highlighted">
            <a:extLst>
              <a:ext uri="{FF2B5EF4-FFF2-40B4-BE49-F238E27FC236}">
                <a16:creationId xmlns:a16="http://schemas.microsoft.com/office/drawing/2014/main" id="{BC17062F-7988-6F14-7243-3E097C977CDE}"/>
              </a:ext>
            </a:extLst>
          </p:cNvPr>
          <p:cNvPicPr>
            <a:picLocks noChangeAspect="1"/>
          </p:cNvPicPr>
          <p:nvPr/>
        </p:nvPicPr>
        <p:blipFill>
          <a:blip r:embed="rId4"/>
          <a:stretch>
            <a:fillRect/>
          </a:stretch>
        </p:blipFill>
        <p:spPr>
          <a:xfrm>
            <a:off x="1647744" y="2732662"/>
            <a:ext cx="6215211" cy="161549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592250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Standard Documents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4044594" cy="221596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 CEB Guidance details how to customize this document for our purpose. These are the comments that would be included if we downloaded the document with comments.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We’ll find this Guidance throughout the document.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tandard Document with CEB Guidance notes highlighted">
            <a:extLst>
              <a:ext uri="{FF2B5EF4-FFF2-40B4-BE49-F238E27FC236}">
                <a16:creationId xmlns:a16="http://schemas.microsoft.com/office/drawing/2014/main" id="{E08DB25C-CECB-0F38-D2AE-51B6A4831FC3}"/>
              </a:ext>
            </a:extLst>
          </p:cNvPr>
          <p:cNvPicPr>
            <a:picLocks noChangeAspect="1"/>
          </p:cNvPicPr>
          <p:nvPr/>
        </p:nvPicPr>
        <p:blipFill>
          <a:blip r:embed="rId4"/>
          <a:stretch>
            <a:fillRect/>
          </a:stretch>
        </p:blipFill>
        <p:spPr>
          <a:xfrm>
            <a:off x="5258835" y="1539048"/>
            <a:ext cx="3593465" cy="29362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1593995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626972"/>
            <a:ext cx="2812478" cy="270840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Going back to the Workflow, note that there’s a section for Discovery:</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This outlines considerations specific to this type of case, but we can also find general and county-specific guidance for discovery and other legal processes in Practitioner.</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quot;Nuisance and Trespass&quot; Workflow showing &quot;Discovery&quot; legal stage and steps">
            <a:extLst>
              <a:ext uri="{FF2B5EF4-FFF2-40B4-BE49-F238E27FC236}">
                <a16:creationId xmlns:a16="http://schemas.microsoft.com/office/drawing/2014/main" id="{2CB90D89-22AE-EF83-C4A3-1758ACC82EE5}"/>
              </a:ext>
            </a:extLst>
          </p:cNvPr>
          <p:cNvPicPr>
            <a:picLocks noChangeAspect="1"/>
          </p:cNvPicPr>
          <p:nvPr/>
        </p:nvPicPr>
        <p:blipFill>
          <a:blip r:embed="rId4"/>
          <a:stretch>
            <a:fillRect/>
          </a:stretch>
        </p:blipFill>
        <p:spPr>
          <a:xfrm>
            <a:off x="3657222" y="1927336"/>
            <a:ext cx="4881880" cy="23272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7732545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8066404" cy="147729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addition to browsing Practitioner resources by Practice Area and navigating the Workflows, we can also search for resources directly. In this case, we’ll search for guidance on managing the discovery process in Alameda County.</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discovery alameda county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169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30016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Getting Help</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683006" cy="2739181"/>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Chat with CEB Customer Service Mon-Fri 8 a.m. – 5 p.m. PT, or chat with the AI agent anytime by typing into the “Ask a question” box.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See previous chats under “Messages”.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Choose “Help” to search FAQs. Click the blue circle to close the chat box.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Find the chat option on every page of AccessLaw.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Chat menu with options to see previous chats under &quot;Messages&quot;, choose &quot;Help&quot; to search FAQs, or click the blue circle to close the chat box highlighted">
            <a:extLst>
              <a:ext uri="{FF2B5EF4-FFF2-40B4-BE49-F238E27FC236}">
                <a16:creationId xmlns:a16="http://schemas.microsoft.com/office/drawing/2014/main" id="{8A821F16-4D01-8F32-8001-6CB59B547B11}"/>
              </a:ext>
            </a:extLst>
          </p:cNvPr>
          <p:cNvPicPr>
            <a:picLocks noChangeAspect="1"/>
          </p:cNvPicPr>
          <p:nvPr/>
        </p:nvPicPr>
        <p:blipFill>
          <a:blip r:embed="rId4"/>
          <a:stretch>
            <a:fillRect/>
          </a:stretch>
        </p:blipFill>
        <p:spPr>
          <a:xfrm>
            <a:off x="4755350" y="1485220"/>
            <a:ext cx="3952422" cy="29048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0696339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88173"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Like other OnLAW Pro content types, we can search within results and filter our search.</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actitioner search for &quot;discovery alameda county&quot; (without quotes) with &quot;Filter Search&quot; and &quot;Search within results&quot; options highlighted">
            <a:extLst>
              <a:ext uri="{FF2B5EF4-FFF2-40B4-BE49-F238E27FC236}">
                <a16:creationId xmlns:a16="http://schemas.microsoft.com/office/drawing/2014/main" id="{A394BA3D-98C4-F97A-B6B6-A655935DB549}"/>
              </a:ext>
            </a:extLst>
          </p:cNvPr>
          <p:cNvPicPr>
            <a:picLocks noChangeAspect="1"/>
          </p:cNvPicPr>
          <p:nvPr/>
        </p:nvPicPr>
        <p:blipFill>
          <a:blip r:embed="rId4"/>
          <a:stretch>
            <a:fillRect/>
          </a:stretch>
        </p:blipFill>
        <p:spPr>
          <a:xfrm>
            <a:off x="1355285" y="2692043"/>
            <a:ext cx="6800130" cy="142681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7780560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88173"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Filters include Practice Area, Task Type, and Courts.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actitioner search with Practice Area, Task Type, and Courts filters highlighted">
            <a:extLst>
              <a:ext uri="{FF2B5EF4-FFF2-40B4-BE49-F238E27FC236}">
                <a16:creationId xmlns:a16="http://schemas.microsoft.com/office/drawing/2014/main" id="{B079183F-0C57-F2C4-AA4E-A9274D81633A}"/>
              </a:ext>
            </a:extLst>
          </p:cNvPr>
          <p:cNvPicPr>
            <a:picLocks noChangeAspect="1"/>
          </p:cNvPicPr>
          <p:nvPr/>
        </p:nvPicPr>
        <p:blipFill>
          <a:blip r:embed="rId4"/>
          <a:stretch>
            <a:fillRect/>
          </a:stretch>
        </p:blipFill>
        <p:spPr>
          <a:xfrm>
            <a:off x="1817022" y="2518181"/>
            <a:ext cx="5876655" cy="18401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4254261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Practitioner</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91897"/>
            <a:ext cx="1766342" cy="221596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filter by Practitioner resource type.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We’ll click the first result: How-to Guide: How to Manage Discovery (Alameda County)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Practitioner search with resource type filters highlighted">
            <a:extLst>
              <a:ext uri="{FF2B5EF4-FFF2-40B4-BE49-F238E27FC236}">
                <a16:creationId xmlns:a16="http://schemas.microsoft.com/office/drawing/2014/main" id="{61BE40CD-1CB1-FCC3-0BA7-F8AE059C168E}"/>
              </a:ext>
            </a:extLst>
          </p:cNvPr>
          <p:cNvPicPr>
            <a:picLocks noChangeAspect="1"/>
          </p:cNvPicPr>
          <p:nvPr/>
        </p:nvPicPr>
        <p:blipFill>
          <a:blip r:embed="rId4"/>
          <a:srcRect t="12995"/>
          <a:stretch/>
        </p:blipFill>
        <p:spPr>
          <a:xfrm>
            <a:off x="2489008" y="2084249"/>
            <a:ext cx="6381142" cy="20324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67828052"/>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How-to Guides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8058654"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How-to Guides provide step-by-step procedural guidance on how to perform a specific legal task or approach a certain issue. They include county-level procedural guidance where appropriate.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5230618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How-to Guides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736771"/>
            <a:ext cx="2456016" cy="227751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How-to Guides are set up like the other Practitioner resource types, with responsive navigation on the left, author and date of last update at the top, and Related Documents and Referenced Authorities at the bottom.</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How-To Guide with responsive navigation pane, author, and date of last update highlighted">
            <a:extLst>
              <a:ext uri="{FF2B5EF4-FFF2-40B4-BE49-F238E27FC236}">
                <a16:creationId xmlns:a16="http://schemas.microsoft.com/office/drawing/2014/main" id="{44378D26-AF30-1713-9C78-DE513A94E419}"/>
              </a:ext>
            </a:extLst>
          </p:cNvPr>
          <p:cNvPicPr>
            <a:picLocks noChangeAspect="1"/>
          </p:cNvPicPr>
          <p:nvPr/>
        </p:nvPicPr>
        <p:blipFill>
          <a:blip r:embed="rId4"/>
          <a:stretch>
            <a:fillRect/>
          </a:stretch>
        </p:blipFill>
        <p:spPr>
          <a:xfrm>
            <a:off x="3326514" y="1872582"/>
            <a:ext cx="5378450" cy="224409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82529677"/>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How-to Guides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1626972"/>
            <a:ext cx="3943302" cy="264684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Along with previously discussed features like Caution Notes and Practice Notes, we can also find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Judge’s Perspectives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unique insights contributed by sitting and retired California judges.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These notes provide commentary on how specific legal issues are viewed from the bench, offering a valuable glimpse into judicial reasoning, courtroom expectations, and strategic considerations.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tion of a How-To Guide with Judge's Perspective Note highlighted">
            <a:extLst>
              <a:ext uri="{FF2B5EF4-FFF2-40B4-BE49-F238E27FC236}">
                <a16:creationId xmlns:a16="http://schemas.microsoft.com/office/drawing/2014/main" id="{6ADC8A91-7BD4-70DA-35D0-B341F5ED7C73}"/>
              </a:ext>
            </a:extLst>
          </p:cNvPr>
          <p:cNvPicPr>
            <a:picLocks noChangeAspect="1"/>
          </p:cNvPicPr>
          <p:nvPr/>
        </p:nvPicPr>
        <p:blipFill>
          <a:blip r:embed="rId4"/>
          <a:stretch>
            <a:fillRect/>
          </a:stretch>
        </p:blipFill>
        <p:spPr>
          <a:xfrm>
            <a:off x="4595800" y="1722706"/>
            <a:ext cx="4119880" cy="26276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39350743"/>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#1</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64925"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resource in Practitioner could help you determine whether elements are present to make injunction an appropriate remedy in a nuisance dispute?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30390683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#1</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77997"/>
            <a:ext cx="2764383" cy="215440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search: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injunction nuisance remedy</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filter: Task Type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Litigation</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Answer: Checklist - Neighbor Disputes in Which Injunctive Relief Is Appropriate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lvl="0">
              <a:defRPr/>
            </a:pPr>
            <a:r>
              <a:rPr lang="en-US" sz="1000" b="1" dirty="0">
                <a:solidFill>
                  <a:srgbClr val="205F9E"/>
                </a:solidFill>
                <a:latin typeface="Lato"/>
                <a:ea typeface="Lato"/>
                <a:cs typeface="Lato"/>
                <a:sym typeface="Lato"/>
              </a:rPr>
              <a:t>Practitioner</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a:t>
            </a:r>
          </a:p>
        </p:txBody>
      </p:sp>
      <p:pic>
        <p:nvPicPr>
          <p:cNvPr id="3" name="Picture 2" descr="Practitioner search for &quot;injunction nuisance remedy&quot; (without quotes) with Task Type filter for Litigation highlighted">
            <a:extLst>
              <a:ext uri="{FF2B5EF4-FFF2-40B4-BE49-F238E27FC236}">
                <a16:creationId xmlns:a16="http://schemas.microsoft.com/office/drawing/2014/main" id="{2EE46446-F1E4-272C-2E16-2F5E8A3B99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87119" y="1900215"/>
            <a:ext cx="5160010" cy="248983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06115158"/>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#2</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64925"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Practitioner resource could help you determine how to seek a preliminary injunction in a nuisance suit?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lvl="0">
              <a:defRPr/>
            </a:pPr>
            <a:r>
              <a:rPr lang="en-US" sz="1000" b="1" dirty="0">
                <a:solidFill>
                  <a:srgbClr val="205F9E"/>
                </a:solidFill>
                <a:latin typeface="Lato"/>
                <a:ea typeface="Lato"/>
                <a:cs typeface="Lato"/>
                <a:sym typeface="Lato"/>
              </a:rPr>
              <a:t>Practitioner</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899549307"/>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#2</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203426"/>
            <a:ext cx="2764383" cy="1938962"/>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search: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preliminary injunction nuisance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filter: Resource Type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How-to Guides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Answer: Practice Guide - How to Move for a Preliminary Injunction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lvl="0">
              <a:defRPr/>
            </a:pPr>
            <a:r>
              <a:rPr lang="en-US" sz="1000" b="1" dirty="0">
                <a:solidFill>
                  <a:srgbClr val="205F9E"/>
                </a:solidFill>
                <a:latin typeface="Lato"/>
                <a:ea typeface="Lato"/>
                <a:cs typeface="Lato"/>
                <a:sym typeface="Lato"/>
              </a:rPr>
              <a:t>Practitioner</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179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a:t>
            </a:r>
          </a:p>
        </p:txBody>
      </p:sp>
      <p:pic>
        <p:nvPicPr>
          <p:cNvPr id="4" name="Picture 3" descr="Practitioner search for &quot;preliminary injunction nuisance&quot; (without quotes) with Resource Type filter for How-To Guides highlighted">
            <a:extLst>
              <a:ext uri="{FF2B5EF4-FFF2-40B4-BE49-F238E27FC236}">
                <a16:creationId xmlns:a16="http://schemas.microsoft.com/office/drawing/2014/main" id="{9911417C-667E-D038-F14A-65078719C4A1}"/>
              </a:ext>
            </a:extLst>
          </p:cNvPr>
          <p:cNvPicPr>
            <a:picLocks noChangeAspect="1"/>
          </p:cNvPicPr>
          <p:nvPr/>
        </p:nvPicPr>
        <p:blipFill>
          <a:blip r:embed="rId4"/>
          <a:stretch>
            <a:fillRect/>
          </a:stretch>
        </p:blipFill>
        <p:spPr>
          <a:xfrm>
            <a:off x="3780644" y="1619042"/>
            <a:ext cx="4824730" cy="266255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58049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2: Secondary Sources</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923299"/>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Find secondary sources relevant to a legal question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Navigate the table of contents for secondary sources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Use secondary sources to find relevant primary law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Organize research by using the bookmarks feature </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 sz="1000" b="1" dirty="0">
                <a:solidFill>
                  <a:srgbClr val="FFFFFF"/>
                </a:solidFill>
                <a:latin typeface="Lato"/>
                <a:ea typeface="Lato"/>
                <a:cs typeface="Lato"/>
                <a:sym typeface="Lato"/>
              </a:rPr>
              <a:t>Secondary Sources</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FFFFFF"/>
                </a:solidFill>
                <a:effectLst/>
                <a:uLnTx/>
                <a:uFillTx/>
                <a:latin typeface="Lato Light"/>
                <a:ea typeface="Lato Light"/>
                <a:cs typeface="Lato Light"/>
                <a:sym typeface="Lato Light"/>
              </a:rPr>
              <a:t>18</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626612741"/>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#3</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8539102"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Practitioner resource could provide a template for demanding abatement of a nuisance?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26249204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#3</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957205"/>
            <a:ext cx="2764383"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search: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nuisance abatement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filter: Resource Type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Standard Documents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Answer: Standard Document - Prelitigation Demand for Abatement of Nuisance (Noise, Odor, Light Disputes)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a:t>
            </a:r>
          </a:p>
        </p:txBody>
      </p:sp>
      <p:pic>
        <p:nvPicPr>
          <p:cNvPr id="5" name="Picture 4" descr="Practitioner search for &quot;nuisance abatement&quot; (without quotes) with Resource Type filter for Standard Documents highlighted">
            <a:extLst>
              <a:ext uri="{FF2B5EF4-FFF2-40B4-BE49-F238E27FC236}">
                <a16:creationId xmlns:a16="http://schemas.microsoft.com/office/drawing/2014/main" id="{63AE0C52-AABC-2FDB-F40F-7F807094DE5D}"/>
              </a:ext>
            </a:extLst>
          </p:cNvPr>
          <p:cNvPicPr>
            <a:picLocks noChangeAspect="1"/>
          </p:cNvPicPr>
          <p:nvPr/>
        </p:nvPicPr>
        <p:blipFill>
          <a:blip r:embed="rId4"/>
          <a:stretch>
            <a:fillRect/>
          </a:stretch>
        </p:blipFill>
        <p:spPr>
          <a:xfrm>
            <a:off x="3662808" y="1695705"/>
            <a:ext cx="4928680" cy="26943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8394959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#4</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7864925"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Practitioner resource could help you determine a strategy for taking a witness’ deposition (collecting testimony outside of court, part of the discovery process)?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Practitioner</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14283534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 #4</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16532"/>
            <a:ext cx="3066555" cy="150807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search: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deposition strategy</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filter: Task Type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Discovery</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Answer: Strategy Note: Strategic Considerations in Taking a Deposition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Rules of Court</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98;p15">
            <a:extLst>
              <a:ext uri="{FF2B5EF4-FFF2-40B4-BE49-F238E27FC236}">
                <a16:creationId xmlns:a16="http://schemas.microsoft.com/office/drawing/2014/main" id="{7F7E0220-63AC-C8F6-5266-C25ACE44A947}"/>
              </a:ext>
            </a:extLst>
          </p:cNvPr>
          <p:cNvSpPr txBox="1">
            <a:spLocks noGrp="1"/>
          </p:cNvSpPr>
          <p:nvPr>
            <p:ph type="body" idx="1"/>
          </p:nvPr>
        </p:nvSpPr>
        <p:spPr>
          <a:xfrm>
            <a:off x="632825" y="1626972"/>
            <a:ext cx="2854294"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Answer by Searching</a:t>
            </a:r>
          </a:p>
        </p:txBody>
      </p:sp>
      <p:pic>
        <p:nvPicPr>
          <p:cNvPr id="4" name="Picture 3" descr="Practitioner search for &quot;deposition strategy&quot; (without quotes) with Task Type filter for Discovery highlighted">
            <a:extLst>
              <a:ext uri="{FF2B5EF4-FFF2-40B4-BE49-F238E27FC236}">
                <a16:creationId xmlns:a16="http://schemas.microsoft.com/office/drawing/2014/main" id="{5DBE0157-9C6A-61B4-9FD6-91C761F50F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7285" y="1652250"/>
            <a:ext cx="4438015" cy="26797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8111116"/>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7: News</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923299"/>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Navigate various practice areas</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Identify features of an article, including author, date, and practice area(s)</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Identify articles related to a given article</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Customize news feed by setting practice areas</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FFFFFF"/>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FFFFFF"/>
                </a:solidFill>
                <a:effectLst/>
                <a:uLnTx/>
                <a:uFillTx/>
                <a:latin typeface="Lato Light"/>
                <a:ea typeface="Lato Light"/>
                <a:cs typeface="Lato Light"/>
                <a:sym typeface="Lato Light"/>
              </a:rPr>
              <a:t>184</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12138704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4470797"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From the home page, click the News link.</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OnLAW Pro homepage with &quot;News&quot; link highlighted">
            <a:extLst>
              <a:ext uri="{FF2B5EF4-FFF2-40B4-BE49-F238E27FC236}">
                <a16:creationId xmlns:a16="http://schemas.microsoft.com/office/drawing/2014/main" id="{3BF12BDF-8E83-1708-96F5-38A93A81E46D}"/>
              </a:ext>
            </a:extLst>
          </p:cNvPr>
          <p:cNvPicPr>
            <a:picLocks noChangeAspect="1"/>
          </p:cNvPicPr>
          <p:nvPr/>
        </p:nvPicPr>
        <p:blipFill>
          <a:blip r:embed="rId4"/>
          <a:stretch>
            <a:fillRect/>
          </a:stretch>
        </p:blipFill>
        <p:spPr>
          <a:xfrm>
            <a:off x="1035757" y="2571750"/>
            <a:ext cx="7439186" cy="172561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8434965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626972"/>
            <a:ext cx="8081902" cy="261607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 leading edge of California legal information is CEB's News content: California-focused, nationally minded legal news and analysis for the California legal community, with broad but curated coverage that provides timely and useful information, offers practical guidance, and reflects CEB’s public service mission.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News meets and exceeds competitors with in-house expertise, CEB’s Contributor Community, and skilled curation.</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Keeping up with news in your practice areas will become especially important as you begin interviewing and advance in your career.</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58713489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3610641"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When you initially registered for an AccessLaw account, you had the option to set specific Practice Areas.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If you did so, they will display under “Your Practice Areas” in the navigation on the left.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You can toggle between “All Practice Areas” and “Your Practice Areas” to choose News articles to display.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News feed toggled to &quot;Your Practice Areas&quot;">
            <a:extLst>
              <a:ext uri="{FF2B5EF4-FFF2-40B4-BE49-F238E27FC236}">
                <a16:creationId xmlns:a16="http://schemas.microsoft.com/office/drawing/2014/main" id="{4B475C7B-BF3F-DD51-7335-AEA7E641D856}"/>
              </a:ext>
            </a:extLst>
          </p:cNvPr>
          <p:cNvPicPr>
            <a:picLocks noChangeAspect="1"/>
          </p:cNvPicPr>
          <p:nvPr/>
        </p:nvPicPr>
        <p:blipFill>
          <a:blip r:embed="rId4"/>
          <a:srcRect t="13228"/>
          <a:stretch/>
        </p:blipFill>
        <p:spPr>
          <a:xfrm>
            <a:off x="4670838" y="668846"/>
            <a:ext cx="3915862" cy="1916252"/>
          </a:xfrm>
          <a:prstGeom prst="rect">
            <a:avLst/>
          </a:prstGeom>
          <a:effectLst>
            <a:outerShdw blurRad="50800" dist="38100" dir="2700000" algn="tl" rotWithShape="0">
              <a:prstClr val="black">
                <a:alpha val="40000"/>
              </a:prstClr>
            </a:outerShdw>
          </a:effectLst>
        </p:spPr>
      </p:pic>
      <p:pic>
        <p:nvPicPr>
          <p:cNvPr id="4" name="Picture 3" descr="News feed toggled to &quot;All Practice Areas&quot;">
            <a:extLst>
              <a:ext uri="{FF2B5EF4-FFF2-40B4-BE49-F238E27FC236}">
                <a16:creationId xmlns:a16="http://schemas.microsoft.com/office/drawing/2014/main" id="{990D8AC3-9446-B7FD-F769-863A8934EBE8}"/>
              </a:ext>
            </a:extLst>
          </p:cNvPr>
          <p:cNvPicPr>
            <a:picLocks noChangeAspect="1"/>
          </p:cNvPicPr>
          <p:nvPr/>
        </p:nvPicPr>
        <p:blipFill>
          <a:blip r:embed="rId5"/>
          <a:srcRect t="16038"/>
          <a:stretch/>
        </p:blipFill>
        <p:spPr>
          <a:xfrm>
            <a:off x="4670838" y="2906868"/>
            <a:ext cx="3888829" cy="149283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4545329"/>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858973"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you’d like to change the Practice Areas in your News feed, click the profile icon at the top right.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188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News feed screen with Profile icon highlighted">
            <a:extLst>
              <a:ext uri="{FF2B5EF4-FFF2-40B4-BE49-F238E27FC236}">
                <a16:creationId xmlns:a16="http://schemas.microsoft.com/office/drawing/2014/main" id="{ED51BD3B-DCC8-E610-3FFA-EA2DFAB604B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9469" y="570225"/>
            <a:ext cx="4857231" cy="2506156"/>
          </a:xfrm>
          <a:prstGeom prst="rect">
            <a:avLst/>
          </a:prstGeom>
          <a:noFill/>
          <a:ln>
            <a:noFill/>
          </a:ln>
          <a:effectLst>
            <a:outerShdw blurRad="50800" dist="38100" dir="2700000" algn="tl" rotWithShape="0">
              <a:prstClr val="black">
                <a:alpha val="40000"/>
              </a:prstClr>
            </a:outerShdw>
          </a:effectLst>
        </p:spPr>
      </p:pic>
      <p:sp>
        <p:nvSpPr>
          <p:cNvPr id="3" name="Google Shape;113;p16">
            <a:extLst>
              <a:ext uri="{FF2B5EF4-FFF2-40B4-BE49-F238E27FC236}">
                <a16:creationId xmlns:a16="http://schemas.microsoft.com/office/drawing/2014/main" id="{756A1DEE-9B8B-6917-CAC2-71FFC885DE42}"/>
              </a:ext>
            </a:extLst>
          </p:cNvPr>
          <p:cNvSpPr txBox="1"/>
          <p:nvPr/>
        </p:nvSpPr>
        <p:spPr>
          <a:xfrm>
            <a:off x="604898" y="3416641"/>
            <a:ext cx="2858973"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Then click “Personal Account”.</a:t>
            </a:r>
          </a:p>
        </p:txBody>
      </p:sp>
      <p:pic>
        <p:nvPicPr>
          <p:cNvPr id="4" name="Picture 3" descr="Profile icon dropdown with &quot;Personal Account&quot; option highlighted">
            <a:extLst>
              <a:ext uri="{FF2B5EF4-FFF2-40B4-BE49-F238E27FC236}">
                <a16:creationId xmlns:a16="http://schemas.microsoft.com/office/drawing/2014/main" id="{D653A108-6E1E-9950-5106-0E410CC357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29469" y="3343081"/>
            <a:ext cx="1930400" cy="118110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515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858973"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Scroll to the bottom to </a:t>
            </a:r>
            <a:b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b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Practice Areas.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Select and deselect Practice Areas based on your preferences and click “Save Changes”.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189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Profile screen with options to select Practice Areas and save changes highlighted">
            <a:extLst>
              <a:ext uri="{FF2B5EF4-FFF2-40B4-BE49-F238E27FC236}">
                <a16:creationId xmlns:a16="http://schemas.microsoft.com/office/drawing/2014/main" id="{6EFED680-4C3E-EA27-2CA9-79A4BA96F63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29469" y="1326900"/>
            <a:ext cx="4857231" cy="310177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042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Defining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865956" cy="2954625"/>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Starting your research with primary sources is like learning to service your car by just looking at the engine. You might eventually figure it out, but you’re never really going to be sure that you did it right without some expert guidance.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Secondary sources provide the expert guidance</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CEB’s secondary sources are written and updated annually by respected California judges and leading California attorneys. Starting with secondary sources saves you precious time by:  </a:t>
            </a:r>
          </a:p>
          <a:p>
            <a:pPr marL="342900" lvl="6" indent="-342900">
              <a:spcBef>
                <a:spcPts val="1200"/>
              </a:spcBef>
              <a:buClr>
                <a:schemeClr val="accent2"/>
              </a:buClr>
              <a:buFont typeface="Arial" panose="020B0604020202020204" pitchFamily="34" charset="0"/>
              <a:buChar char="•"/>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Framing the issue  </a:t>
            </a:r>
          </a:p>
          <a:p>
            <a:pPr marL="342900" lvl="5" indent="-342900">
              <a:spcBef>
                <a:spcPts val="1200"/>
              </a:spcBef>
              <a:buClr>
                <a:schemeClr val="accent2"/>
              </a:buClr>
              <a:buFont typeface="Arial" panose="020B0604020202020204" pitchFamily="34" charset="0"/>
              <a:buChar char="•"/>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Introducing terms of art  </a:t>
            </a:r>
          </a:p>
          <a:p>
            <a:pPr marL="342900" lvl="5" indent="-342900">
              <a:spcBef>
                <a:spcPts val="1200"/>
              </a:spcBef>
              <a:buClr>
                <a:schemeClr val="accent2"/>
              </a:buClr>
              <a:buFont typeface="Arial" panose="020B0604020202020204" pitchFamily="34" charset="0"/>
              <a:buChar char="•"/>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Identifying primary law  </a:t>
            </a:r>
          </a:p>
          <a:p>
            <a:pPr marL="342900" lvl="5" indent="-342900">
              <a:spcBef>
                <a:spcPts val="1200"/>
              </a:spcBef>
              <a:buClr>
                <a:schemeClr val="accent2"/>
              </a:buClr>
              <a:buFont typeface="Arial" panose="020B0604020202020204" pitchFamily="34" charset="0"/>
              <a:buChar char="•"/>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Expanding your research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Secondary 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03300542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a:extLst>
            <a:ext uri="{FF2B5EF4-FFF2-40B4-BE49-F238E27FC236}">
              <a16:creationId xmlns:a16="http://schemas.microsoft.com/office/drawing/2014/main" id="{33F1BDFA-95A4-251B-4A92-DE1BC2465BB9}"/>
            </a:ext>
          </a:extLst>
        </p:cNvPr>
        <p:cNvGrpSpPr/>
        <p:nvPr/>
      </p:nvGrpSpPr>
      <p:grpSpPr>
        <a:xfrm>
          <a:off x="0" y="0"/>
          <a:ext cx="0" cy="0"/>
          <a:chOff x="0" y="0"/>
          <a:chExt cx="0" cy="0"/>
        </a:xfrm>
      </p:grpSpPr>
      <p:sp>
        <p:nvSpPr>
          <p:cNvPr id="110" name="Google Shape;110;p16">
            <a:extLst>
              <a:ext uri="{FF2B5EF4-FFF2-40B4-BE49-F238E27FC236}">
                <a16:creationId xmlns:a16="http://schemas.microsoft.com/office/drawing/2014/main" id="{0E8EC4F9-AC81-8A83-24E0-A155C17D88A9}"/>
              </a:ext>
            </a:extLst>
          </p:cNvPr>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News Feed</a:t>
            </a:r>
          </a:p>
        </p:txBody>
      </p:sp>
      <p:sp>
        <p:nvSpPr>
          <p:cNvPr id="112" name="Google Shape;112;p16">
            <a:extLst>
              <a:ext uri="{FF2B5EF4-FFF2-40B4-BE49-F238E27FC236}">
                <a16:creationId xmlns:a16="http://schemas.microsoft.com/office/drawing/2014/main" id="{5B0E4DA7-7D7A-68FD-B111-7593FF667EBE}"/>
              </a:ext>
            </a:extLst>
          </p:cNvPr>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a:extLst>
              <a:ext uri="{FF2B5EF4-FFF2-40B4-BE49-F238E27FC236}">
                <a16:creationId xmlns:a16="http://schemas.microsoft.com/office/drawing/2014/main" id="{0B01366C-EE63-7C30-73AD-579D85B8B204}"/>
              </a:ext>
            </a:extLst>
          </p:cNvPr>
          <p:cNvSpPr txBox="1"/>
          <p:nvPr/>
        </p:nvSpPr>
        <p:spPr>
          <a:xfrm>
            <a:off x="604898" y="1736771"/>
            <a:ext cx="2858973" cy="156963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Note: you may have to select your Organization Type and Your Role if you did not complete this step during the registration process.</a:t>
            </a:r>
          </a:p>
        </p:txBody>
      </p:sp>
      <p:pic>
        <p:nvPicPr>
          <p:cNvPr id="114" name="Google Shape;114;p16">
            <a:extLst>
              <a:ext uri="{FF2B5EF4-FFF2-40B4-BE49-F238E27FC236}">
                <a16:creationId xmlns:a16="http://schemas.microsoft.com/office/drawing/2014/main" id="{2236D7D0-D32C-F258-D693-15F28CE9415C}"/>
              </a:ext>
            </a:extLst>
          </p:cNvPr>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a:extLst>
              <a:ext uri="{FF2B5EF4-FFF2-40B4-BE49-F238E27FC236}">
                <a16:creationId xmlns:a16="http://schemas.microsoft.com/office/drawing/2014/main" id="{3D0DC2FB-B5BC-9F5A-752B-41CB09C59B57}"/>
              </a:ext>
            </a:extLst>
          </p:cNvPr>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a:extLst>
              <a:ext uri="{FF2B5EF4-FFF2-40B4-BE49-F238E27FC236}">
                <a16:creationId xmlns:a16="http://schemas.microsoft.com/office/drawing/2014/main" id="{0F181FCE-671C-D611-8CC9-468DF8DE9C26}"/>
              </a:ext>
            </a:extLst>
          </p:cNvPr>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a:extLst>
              <a:ext uri="{FF2B5EF4-FFF2-40B4-BE49-F238E27FC236}">
                <a16:creationId xmlns:a16="http://schemas.microsoft.com/office/drawing/2014/main" id="{AB3B5BA8-7255-80BD-3A9E-C431F380D587}"/>
              </a:ext>
            </a:extLst>
          </p:cNvPr>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a:extLst>
              <a:ext uri="{FF2B5EF4-FFF2-40B4-BE49-F238E27FC236}">
                <a16:creationId xmlns:a16="http://schemas.microsoft.com/office/drawing/2014/main" id="{EC8411D9-1ABD-13F5-9A23-D5D211023D3D}"/>
              </a:ext>
            </a:extLst>
          </p:cNvPr>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4" name="Picture 3" descr="Option to choose organization type and role within your personal account">
            <a:extLst>
              <a:ext uri="{FF2B5EF4-FFF2-40B4-BE49-F238E27FC236}">
                <a16:creationId xmlns:a16="http://schemas.microsoft.com/office/drawing/2014/main" id="{153314C8-0AFD-51EA-FFC4-D7438CA0D70D}"/>
              </a:ext>
            </a:extLst>
          </p:cNvPr>
          <p:cNvPicPr>
            <a:picLocks noChangeAspect="1"/>
          </p:cNvPicPr>
          <p:nvPr/>
        </p:nvPicPr>
        <p:blipFill>
          <a:blip r:embed="rId4"/>
          <a:stretch>
            <a:fillRect/>
          </a:stretch>
        </p:blipFill>
        <p:spPr>
          <a:xfrm>
            <a:off x="3729469" y="2090020"/>
            <a:ext cx="4999237" cy="200190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5571759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lvl="0" algn="l"/>
            <a:r>
              <a:rPr lang="en-US" sz="3600" b="1" dirty="0">
                <a:latin typeface="Lato"/>
                <a:ea typeface="Lato"/>
                <a:cs typeface="Lato"/>
                <a:sym typeface="Lato"/>
              </a:rPr>
              <a:t>Navigating an Article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858973"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addition to the article title and a snippet of text from the article, we can also see the author, date, and tags for the Practice Areas addressed in the article.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News article with author, date, and Practice Area tags highlighted">
            <a:extLst>
              <a:ext uri="{FF2B5EF4-FFF2-40B4-BE49-F238E27FC236}">
                <a16:creationId xmlns:a16="http://schemas.microsoft.com/office/drawing/2014/main" id="{536030AD-7592-B9DD-5197-C41BB7761B39}"/>
              </a:ext>
            </a:extLst>
          </p:cNvPr>
          <p:cNvPicPr>
            <a:picLocks noChangeAspect="1"/>
          </p:cNvPicPr>
          <p:nvPr/>
        </p:nvPicPr>
        <p:blipFill>
          <a:blip r:embed="rId4"/>
          <a:stretch>
            <a:fillRect/>
          </a:stretch>
        </p:blipFill>
        <p:spPr>
          <a:xfrm>
            <a:off x="3693403" y="1626972"/>
            <a:ext cx="4845699" cy="267843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7429847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an Article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1836085" cy="230829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Just like for other documents in OnLAW Pro, when we click an article, we have the option to print or bookmark the article.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News article with options to print or bookmark the item highlighted">
            <a:extLst>
              <a:ext uri="{FF2B5EF4-FFF2-40B4-BE49-F238E27FC236}">
                <a16:creationId xmlns:a16="http://schemas.microsoft.com/office/drawing/2014/main" id="{777A51B9-6624-23A1-132F-4EE41945336D}"/>
              </a:ext>
            </a:extLst>
          </p:cNvPr>
          <p:cNvPicPr>
            <a:picLocks noChangeAspect="1"/>
          </p:cNvPicPr>
          <p:nvPr/>
        </p:nvPicPr>
        <p:blipFill>
          <a:blip r:embed="rId4" cstate="print">
            <a:extLst>
              <a:ext uri="{28A0092B-C50C-407E-A947-70E740481C1C}">
                <a14:useLocalDpi xmlns:a14="http://schemas.microsoft.com/office/drawing/2010/main" val="0"/>
              </a:ext>
            </a:extLst>
          </a:blip>
          <a:srcRect t="14314"/>
          <a:stretch/>
        </p:blipFill>
        <p:spPr bwMode="auto">
          <a:xfrm>
            <a:off x="3123536" y="1982100"/>
            <a:ext cx="5463164" cy="185910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858171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an Article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3602892"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News articles contain links to primary law and other relevant resources.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News article with links to other resources highlighted">
            <a:extLst>
              <a:ext uri="{FF2B5EF4-FFF2-40B4-BE49-F238E27FC236}">
                <a16:creationId xmlns:a16="http://schemas.microsoft.com/office/drawing/2014/main" id="{F0ACB1A9-FDA4-8425-315E-5C21091218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84370" y="973750"/>
            <a:ext cx="3402330" cy="341630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413685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an Article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7" y="1736771"/>
            <a:ext cx="3866361"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Scroll to the bottom of the article to find related articles, this article’s Practice Area(s), and previous and next articles.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ttom of a News article with related articles, Practice Area tags, and previous and next articles highlighted">
            <a:extLst>
              <a:ext uri="{FF2B5EF4-FFF2-40B4-BE49-F238E27FC236}">
                <a16:creationId xmlns:a16="http://schemas.microsoft.com/office/drawing/2014/main" id="{20832DCA-9597-6DF1-618C-6BBDE9EB1A48}"/>
              </a:ext>
            </a:extLst>
          </p:cNvPr>
          <p:cNvPicPr>
            <a:picLocks noChangeAspect="1"/>
          </p:cNvPicPr>
          <p:nvPr/>
        </p:nvPicPr>
        <p:blipFill>
          <a:blip r:embed="rId4"/>
          <a:stretch>
            <a:fillRect/>
          </a:stretch>
        </p:blipFill>
        <p:spPr>
          <a:xfrm>
            <a:off x="4720339" y="1791027"/>
            <a:ext cx="3866361" cy="25990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7394288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News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3602892" cy="200051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In addition to browsing by Practice Area or by date, we can also search News articles.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We’ll type our search terms, and note that OnLAW Pro features predictive search, which will bring up suggested search terms and articles including our search terms based on popular topics.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News search for &quot;nuisance&quot; (without quotes) with predictive search suggestions highlighted">
            <a:extLst>
              <a:ext uri="{FF2B5EF4-FFF2-40B4-BE49-F238E27FC236}">
                <a16:creationId xmlns:a16="http://schemas.microsoft.com/office/drawing/2014/main" id="{73100EC6-4715-520B-EB93-E6B7EAD9EC33}"/>
              </a:ext>
            </a:extLst>
          </p:cNvPr>
          <p:cNvPicPr>
            <a:picLocks noChangeAspect="1"/>
          </p:cNvPicPr>
          <p:nvPr/>
        </p:nvPicPr>
        <p:blipFill>
          <a:blip r:embed="rId4"/>
          <a:stretch>
            <a:fillRect/>
          </a:stretch>
        </p:blipFill>
        <p:spPr>
          <a:xfrm>
            <a:off x="4628135" y="1528740"/>
            <a:ext cx="3910965" cy="286131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33024281"/>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News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7" y="1736771"/>
            <a:ext cx="7578207" cy="187740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choose one of the suggested search queries or articles, or finish typing our own search query.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All search results will contain terms from our search query.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Note: Currently, News only supports natural language searching, not </a:t>
            </a:r>
            <a:r>
              <a:rPr kumimoji="0" lang="en-US" sz="1600" b="0" i="0" u="none" strike="noStrike" kern="0" cap="none" spc="0" normalizeH="0" baseline="0" noProof="0" dirty="0" err="1">
                <a:ln>
                  <a:noFill/>
                </a:ln>
                <a:solidFill>
                  <a:srgbClr val="000000"/>
                </a:solidFill>
                <a:effectLst/>
                <a:uLnTx/>
                <a:uFillTx/>
                <a:latin typeface="Lato Light"/>
                <a:ea typeface="Lato Light"/>
                <a:cs typeface="Lato Light"/>
                <a:sym typeface="Lato Light"/>
              </a:rPr>
              <a:t>boolean</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terms and connectors.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News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434879188"/>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8: Additional Resources</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738633"/>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Locate Contributor Directory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Locate FAQs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Locate video tutorials </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FFFFFF"/>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FFFFFF"/>
                </a:solidFill>
                <a:effectLst/>
                <a:uLnTx/>
                <a:uFillTx/>
                <a:latin typeface="Lato Light"/>
                <a:ea typeface="Lato Light"/>
                <a:cs typeface="Lato Light"/>
                <a:sym typeface="Lato Light"/>
              </a:rPr>
              <a:t>197</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08266043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7" y="1736771"/>
            <a:ext cx="8265253" cy="215440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One of CEB’s unique strengths is its network of authors who contribute to CEB’s Secondary Sources, Practitioner resources, and News articles.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CEB’s Contributor Directory is a culmination of lawyers, judges and experts that shape the overall legal discourse in California. They may be present and former contributors to various CEB content types. The Contributor Directory highlights CEB’s diverse contributor background and expertise.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CEB Contributors are lawyers and judges that shape the overall legal discourse in California, which is emulated throughout the world.</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924681888"/>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486930"/>
            <a:ext cx="4927998"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To access the Contributor Directory, visit ceb.com and click Resources &gt; Contributor Directory.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199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a:extLst>
              <a:ext uri="{FF2B5EF4-FFF2-40B4-BE49-F238E27FC236}">
                <a16:creationId xmlns:a16="http://schemas.microsoft.com/office/drawing/2014/main" id="{D768E6AE-AD4E-08BB-038D-579F970A6B26}"/>
              </a:ext>
            </a:extLst>
          </p:cNvPr>
          <p:cNvPicPr>
            <a:picLocks noChangeAspect="1"/>
          </p:cNvPicPr>
          <p:nvPr/>
        </p:nvPicPr>
        <p:blipFill>
          <a:blip r:embed="rId4"/>
          <a:srcRect/>
          <a:stretch/>
        </p:blipFill>
        <p:spPr>
          <a:xfrm>
            <a:off x="710125" y="2515848"/>
            <a:ext cx="4107051" cy="1841175"/>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AB09AC65-4C87-4269-6F10-5D563FE150DA}"/>
              </a:ext>
            </a:extLst>
          </p:cNvPr>
          <p:cNvPicPr>
            <a:picLocks noChangeAspect="1"/>
          </p:cNvPicPr>
          <p:nvPr/>
        </p:nvPicPr>
        <p:blipFill>
          <a:blip r:embed="rId5"/>
          <a:srcRect/>
          <a:stretch/>
        </p:blipFill>
        <p:spPr>
          <a:xfrm>
            <a:off x="5257700" y="2515848"/>
            <a:ext cx="3745631" cy="1451718"/>
          </a:xfrm>
          <a:prstGeom prst="rect">
            <a:avLst/>
          </a:prstGeom>
          <a:effectLst>
            <a:outerShdw blurRad="50800" dist="38100" dir="2700000" algn="tl" rotWithShape="0">
              <a:prstClr val="black">
                <a:alpha val="40000"/>
              </a:prstClr>
            </a:outerShdw>
          </a:effectLst>
        </p:spPr>
      </p:pic>
      <p:sp>
        <p:nvSpPr>
          <p:cNvPr id="5" name="Arrow: Bent-Up 4" descr="Arrow pointing from &quot;About CEB&quot; dropdown to &quot;Contributor Directory&quot; option">
            <a:extLst>
              <a:ext uri="{FF2B5EF4-FFF2-40B4-BE49-F238E27FC236}">
                <a16:creationId xmlns:a16="http://schemas.microsoft.com/office/drawing/2014/main" id="{D7EF7858-3508-4EB7-260B-14536578D1A0}"/>
              </a:ext>
            </a:extLst>
          </p:cNvPr>
          <p:cNvSpPr/>
          <p:nvPr/>
        </p:nvSpPr>
        <p:spPr>
          <a:xfrm rot="5400000">
            <a:off x="4170036" y="2114368"/>
            <a:ext cx="830966" cy="2158225"/>
          </a:xfrm>
          <a:prstGeom prst="bentUp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977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1: CEB Introduction</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738633"/>
          </a:xfrm>
          <a:prstGeom prst="rect">
            <a:avLst/>
          </a:prstGeom>
          <a:noFill/>
          <a:ln>
            <a:noFill/>
          </a:ln>
        </p:spPr>
        <p:txBody>
          <a:bodyPr spcFirstLastPara="1" wrap="square" lIns="91425" tIns="91425" rIns="91425" bIns="91425" anchor="t" anchorCtr="0">
            <a:spAutoFit/>
          </a:bodyPr>
          <a:lstStyle/>
          <a:p>
            <a:pPr marL="171450" lvl="0" indent="-171450" algn="l" rtl="0">
              <a:spcBef>
                <a:spcPts val="0"/>
              </a:spcBef>
              <a:spcAft>
                <a:spcPts val="0"/>
              </a:spcAft>
              <a:buClr>
                <a:schemeClr val="accent2"/>
              </a:buClr>
              <a:buFont typeface="Arial" panose="020B0604020202020204" pitchFamily="34" charset="0"/>
              <a:buChar char="•"/>
            </a:pPr>
            <a:r>
              <a:rPr lang="en-US" sz="1200" dirty="0">
                <a:solidFill>
                  <a:schemeClr val="bg1"/>
                </a:solidFill>
                <a:latin typeface="Lato Light"/>
                <a:ea typeface="Lato Light"/>
                <a:cs typeface="Lato Light"/>
                <a:sym typeface="Lato Light"/>
              </a:rPr>
              <a:t>Recognize role of CEB in legal practice </a:t>
            </a:r>
          </a:p>
          <a:p>
            <a:pPr marL="171450" lvl="0" indent="-171450" algn="l" rtl="0">
              <a:spcBef>
                <a:spcPts val="0"/>
              </a:spcBef>
              <a:spcAft>
                <a:spcPts val="0"/>
              </a:spcAft>
              <a:buClr>
                <a:schemeClr val="accent2"/>
              </a:buClr>
              <a:buFont typeface="Arial" panose="020B0604020202020204" pitchFamily="34" charset="0"/>
              <a:buChar char="•"/>
            </a:pPr>
            <a:r>
              <a:rPr lang="en-US" sz="1200" dirty="0">
                <a:solidFill>
                  <a:schemeClr val="bg1"/>
                </a:solidFill>
                <a:latin typeface="Lato Light"/>
                <a:ea typeface="Lato Light"/>
                <a:cs typeface="Lato Light"/>
                <a:sym typeface="Lato Light"/>
              </a:rPr>
              <a:t>Sign up for an AccessLaw account with a student access code </a:t>
            </a:r>
          </a:p>
          <a:p>
            <a:pPr marL="171450" lvl="0" indent="-171450" algn="l" rtl="0">
              <a:spcBef>
                <a:spcPts val="0"/>
              </a:spcBef>
              <a:spcAft>
                <a:spcPts val="0"/>
              </a:spcAft>
              <a:buClr>
                <a:schemeClr val="accent2"/>
              </a:buClr>
              <a:buFont typeface="Arial" panose="020B0604020202020204" pitchFamily="34" charset="0"/>
              <a:buChar char="•"/>
            </a:pPr>
            <a:r>
              <a:rPr lang="en-US" sz="1200" dirty="0">
                <a:solidFill>
                  <a:schemeClr val="bg1"/>
                </a:solidFill>
                <a:latin typeface="Lato Light"/>
                <a:ea typeface="Lato Light"/>
                <a:cs typeface="Lato Light"/>
                <a:sym typeface="Lato Light"/>
              </a:rPr>
              <a:t>Given a technical issue, the learner will obtain help through the chat function.</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dirty="0">
                <a:solidFill>
                  <a:schemeClr val="lt1"/>
                </a:solidFill>
                <a:latin typeface="Lato"/>
                <a:ea typeface="Lato"/>
                <a:cs typeface="Lato"/>
                <a:sym typeface="Lato"/>
              </a:rPr>
              <a:t>CEB Introduction</a:t>
            </a:r>
            <a:endParaRPr sz="1000" b="1" dirty="0">
              <a:solidFill>
                <a:schemeClr val="lt1"/>
              </a:solidFill>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
                <a:solidFill>
                  <a:schemeClr val="lt1"/>
                </a:solidFill>
                <a:latin typeface="Lato Light"/>
                <a:ea typeface="Lato Light"/>
                <a:cs typeface="Lato Light"/>
                <a:sym typeface="Lato Light"/>
              </a:rPr>
              <a:t>www.ceb.com</a:t>
            </a:r>
            <a:endParaRPr sz="800" dirty="0">
              <a:solidFill>
                <a:schemeClr val="lt1"/>
              </a:solidFill>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800" dirty="0">
                <a:solidFill>
                  <a:schemeClr val="lt1"/>
                </a:solidFill>
                <a:latin typeface="Lato Light"/>
                <a:ea typeface="Lato Light"/>
                <a:cs typeface="Lato Light"/>
                <a:sym typeface="Lato Light"/>
              </a:rPr>
              <a:t>2</a:t>
            </a:r>
            <a:endParaRPr sz="800" dirty="0">
              <a:solidFill>
                <a:schemeClr val="lt1"/>
              </a:solidFill>
              <a:latin typeface="Lato Light"/>
              <a:ea typeface="Lato Light"/>
              <a:cs typeface="Lato Light"/>
              <a:sym typeface="Lato 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Accessing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6150764" cy="615523"/>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rPr>
              <a:t>From the home page, click “Secondary Sources”.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OnLAW Pro home page with secondary sources link highlighted">
            <a:extLst>
              <a:ext uri="{FF2B5EF4-FFF2-40B4-BE49-F238E27FC236}">
                <a16:creationId xmlns:a16="http://schemas.microsoft.com/office/drawing/2014/main" id="{E0191FD9-D66B-34DE-D247-1B77FACC15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6350" y="2610113"/>
            <a:ext cx="6858000" cy="152971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4380467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2696242"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search for a contributor or browse by region or Practice Area.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use region and Practice Area to filter a search.</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a:extLst>
              <a:ext uri="{FF2B5EF4-FFF2-40B4-BE49-F238E27FC236}">
                <a16:creationId xmlns:a16="http://schemas.microsoft.com/office/drawing/2014/main" id="{75ACEFDF-B008-EC7E-6E1A-F941553EE302}"/>
              </a:ext>
            </a:extLst>
          </p:cNvPr>
          <p:cNvPicPr>
            <a:picLocks noChangeAspect="1"/>
          </p:cNvPicPr>
          <p:nvPr/>
        </p:nvPicPr>
        <p:blipFill>
          <a:blip r:embed="rId4"/>
          <a:srcRect/>
          <a:stretch/>
        </p:blipFill>
        <p:spPr>
          <a:xfrm>
            <a:off x="3604900" y="2101710"/>
            <a:ext cx="5054600" cy="202293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69209204"/>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757552"/>
            <a:ext cx="2696242"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a contributor’s profile will display their bio </a:t>
            </a:r>
            <a:r>
              <a:rPr kumimoji="0" lang="en-US" sz="1600" b="0" i="0" u="none" strike="noStrike" kern="0" cap="none" spc="0" normalizeH="0" baseline="0" noProof="0">
                <a:ln>
                  <a:noFill/>
                </a:ln>
                <a:solidFill>
                  <a:srgbClr val="000000"/>
                </a:solidFill>
                <a:effectLst/>
                <a:uLnTx/>
                <a:uFillTx/>
                <a:latin typeface="Lato Light"/>
                <a:ea typeface="Lato Light"/>
                <a:cs typeface="Lato Light"/>
                <a:sym typeface="Lato Light"/>
              </a:rPr>
              <a:t>and title:</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a:extLst>
              <a:ext uri="{FF2B5EF4-FFF2-40B4-BE49-F238E27FC236}">
                <a16:creationId xmlns:a16="http://schemas.microsoft.com/office/drawing/2014/main" id="{DB048C6C-BD54-E2A3-0B3B-DDE3F838C010}"/>
              </a:ext>
            </a:extLst>
          </p:cNvPr>
          <p:cNvPicPr>
            <a:picLocks noChangeAspect="1"/>
          </p:cNvPicPr>
          <p:nvPr/>
        </p:nvPicPr>
        <p:blipFill>
          <a:blip r:embed="rId4"/>
          <a:srcRect/>
          <a:stretch/>
        </p:blipFill>
        <p:spPr>
          <a:xfrm>
            <a:off x="3840052" y="2077604"/>
            <a:ext cx="4595248" cy="20267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392827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8" y="1736771"/>
            <a:ext cx="3363096" cy="270840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Scroll down to see this contributor’s contact information, Practice Areas, Region, Counties of Practice, and Content they’ve authored.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rPr>
              <a:t>(Note that this contributor is a judge in the Fresno County Superior Court who has authored content specifically for navigating legal processes in the Fresno County Superior Court.)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a:extLst>
              <a:ext uri="{FF2B5EF4-FFF2-40B4-BE49-F238E27FC236}">
                <a16:creationId xmlns:a16="http://schemas.microsoft.com/office/drawing/2014/main" id="{5340FE2C-024F-1E7F-506A-C20A33065B68}"/>
              </a:ext>
            </a:extLst>
          </p:cNvPr>
          <p:cNvPicPr>
            <a:picLocks noChangeAspect="1"/>
          </p:cNvPicPr>
          <p:nvPr/>
        </p:nvPicPr>
        <p:blipFill>
          <a:blip r:embed="rId4"/>
          <a:srcRect/>
          <a:stretch/>
        </p:blipFill>
        <p:spPr>
          <a:xfrm>
            <a:off x="4320500" y="1903443"/>
            <a:ext cx="4429387" cy="245939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547303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1026828"/>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Contributor Directory</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7" y="1736771"/>
            <a:ext cx="7818432"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 only does this demonstrate the unique value of CEB, which incorporates the knowledge and experience of over 1200 CA attorneys and judges, but we can also use this tool to research practitioners and firms as part of the job search, application, and interview process.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21607688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39671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Frequently Asked Questions (FAQs)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899" y="2192564"/>
            <a:ext cx="3548041"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have questions about navigating OnLAW Pro or other aspects of CEB, we can visit the FAQs by going to About CEB &gt; FAQs.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EB.com &quot;About CEB&quot; dropdown with FAQs link highlighted">
            <a:extLst>
              <a:ext uri="{FF2B5EF4-FFF2-40B4-BE49-F238E27FC236}">
                <a16:creationId xmlns:a16="http://schemas.microsoft.com/office/drawing/2014/main" id="{DA84670C-6E5D-1481-8591-F9CA18C767EC}"/>
              </a:ext>
            </a:extLst>
          </p:cNvPr>
          <p:cNvPicPr>
            <a:picLocks noChangeAspect="1"/>
          </p:cNvPicPr>
          <p:nvPr/>
        </p:nvPicPr>
        <p:blipFill>
          <a:blip r:embed="rId4"/>
          <a:stretch>
            <a:fillRect/>
          </a:stretch>
        </p:blipFill>
        <p:spPr>
          <a:xfrm>
            <a:off x="4991060" y="847090"/>
            <a:ext cx="3444240" cy="3449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0388214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39671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Frequently Asked Questions (FAQs)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2192564"/>
            <a:ext cx="3447910"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From here, we can either search for help articles or browse articles by CEB resource.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EB.com FAQ page with options to search or browse by resource highlighted">
            <a:extLst>
              <a:ext uri="{FF2B5EF4-FFF2-40B4-BE49-F238E27FC236}">
                <a16:creationId xmlns:a16="http://schemas.microsoft.com/office/drawing/2014/main" id="{7CA6A613-51BF-EFAE-5E9B-B2F100C3E6C2}"/>
              </a:ext>
            </a:extLst>
          </p:cNvPr>
          <p:cNvPicPr>
            <a:picLocks noChangeAspect="1"/>
          </p:cNvPicPr>
          <p:nvPr/>
        </p:nvPicPr>
        <p:blipFill>
          <a:blip r:embed="rId4"/>
          <a:stretch>
            <a:fillRect/>
          </a:stretch>
        </p:blipFill>
        <p:spPr>
          <a:xfrm>
            <a:off x="4755350" y="1442134"/>
            <a:ext cx="4081224" cy="294791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21375225"/>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39671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CEB YouTube Channel</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98895" y="1804757"/>
            <a:ext cx="3190405" cy="258529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get help and learn more about CEB resources by visiting CEB’s YouTube channel: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youtube.com/user/</a:t>
            </a:r>
            <a:r>
              <a:rPr kumimoji="0" lang="en-US" b="1" i="0" u="none" strike="noStrike" kern="0" cap="none" spc="0" normalizeH="0" baseline="0" noProof="0" dirty="0" err="1">
                <a:ln>
                  <a:noFill/>
                </a:ln>
                <a:solidFill>
                  <a:srgbClr val="000000"/>
                </a:solidFill>
                <a:effectLst/>
                <a:uLnTx/>
                <a:uFillTx/>
                <a:latin typeface="Lato Light"/>
                <a:ea typeface="Lato Light"/>
                <a:cs typeface="Lato Light"/>
                <a:sym typeface="Lato Light"/>
              </a:rPr>
              <a:t>cebcle</a:t>
            </a:r>
            <a:r>
              <a:rPr lang="en-US" dirty="0">
                <a:latin typeface="Lato Light"/>
                <a:ea typeface="Lato Light"/>
                <a:cs typeface="Lato Light"/>
                <a:sym typeface="Lato Light"/>
              </a:rPr>
              <a:t>.</a:t>
            </a:r>
            <a:endPar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get there by searching YouTube for “</a:t>
            </a:r>
            <a:r>
              <a:rPr kumimoji="0" lang="en-US"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Continuing Education of the Bar</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search for videos within the channel.</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EB YouTube channel with search within channel option highlighted">
            <a:extLst>
              <a:ext uri="{FF2B5EF4-FFF2-40B4-BE49-F238E27FC236}">
                <a16:creationId xmlns:a16="http://schemas.microsoft.com/office/drawing/2014/main" id="{580DD28D-6500-8844-9F8E-72B0E652E3EF}"/>
              </a:ext>
            </a:extLst>
          </p:cNvPr>
          <p:cNvPicPr>
            <a:picLocks noChangeAspect="1"/>
          </p:cNvPicPr>
          <p:nvPr/>
        </p:nvPicPr>
        <p:blipFill>
          <a:blip r:embed="rId4"/>
          <a:stretch>
            <a:fillRect/>
          </a:stretch>
        </p:blipFill>
        <p:spPr>
          <a:xfrm>
            <a:off x="4048895" y="1432220"/>
            <a:ext cx="4749800" cy="29578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4291135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49829"/>
            <a:ext cx="3967100"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CEB YouTube Channel</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98895" y="2322445"/>
            <a:ext cx="3190405" cy="2000517"/>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browse for help videos by scrolling to Tutorials and Demos.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These videos will provide strategies for using different resources in OnLAW Pro (ex: Practitioner), as well as strategies for searching and navigating resources effectively.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Additional Resources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207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EB's YouTube channel with Tutorials and Demos highlighted">
            <a:extLst>
              <a:ext uri="{FF2B5EF4-FFF2-40B4-BE49-F238E27FC236}">
                <a16:creationId xmlns:a16="http://schemas.microsoft.com/office/drawing/2014/main" id="{68134E1F-073B-6EE1-E217-4A12B78E24E8}"/>
              </a:ext>
            </a:extLst>
          </p:cNvPr>
          <p:cNvPicPr>
            <a:picLocks noChangeAspect="1"/>
          </p:cNvPicPr>
          <p:nvPr/>
        </p:nvPicPr>
        <p:blipFill>
          <a:blip r:embed="rId4"/>
          <a:stretch>
            <a:fillRect/>
          </a:stretch>
        </p:blipFill>
        <p:spPr>
          <a:xfrm>
            <a:off x="4048895" y="2068896"/>
            <a:ext cx="4730964" cy="219860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46623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Accessing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039358" cy="1446520"/>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rPr>
              <a:t>CEB provides over 150 California-specific secondary sources across 20 plus practice areas</a:t>
            </a:r>
            <a:r>
              <a:rPr lang="en-US" sz="1800" dirty="0">
                <a:latin typeface="Lato Light"/>
                <a:ea typeface="Lato Light"/>
                <a:cs typeface="Lato Light"/>
                <a:sym typeface="Lato Light"/>
              </a:rPr>
              <a:t>.</a:t>
            </a:r>
            <a:endPar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 titles grouped under practice area dropdowns">
            <a:extLst>
              <a:ext uri="{FF2B5EF4-FFF2-40B4-BE49-F238E27FC236}">
                <a16:creationId xmlns:a16="http://schemas.microsoft.com/office/drawing/2014/main" id="{408AB07F-6EE5-198F-2CE1-AAEA70454F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76852" y="1814980"/>
            <a:ext cx="4939947" cy="252760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59556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Accessing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957936"/>
            <a:ext cx="3144092" cy="1723518"/>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a practice area to view specific titles.</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Save titles to favorites by hovering over them and clicking the star icon that appears</a:t>
            </a:r>
            <a:r>
              <a:rPr lang="en-US" sz="1600" dirty="0">
                <a:latin typeface="Lato Light"/>
                <a:ea typeface="Lato Light"/>
                <a:cs typeface="Lato Light"/>
                <a:sym typeface="Lato Light"/>
              </a:rPr>
              <a:t>.</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quot;Star&quot; icon to favorite secondary sources">
            <a:extLst>
              <a:ext uri="{FF2B5EF4-FFF2-40B4-BE49-F238E27FC236}">
                <a16:creationId xmlns:a16="http://schemas.microsoft.com/office/drawing/2014/main" id="{AC39F4B3-26F4-54A7-DFF4-1387829C53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79780" y="2093779"/>
            <a:ext cx="4729872" cy="1829464"/>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54105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Accessing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679143" cy="830966"/>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Favorited titles will appear at the top of the list</a:t>
            </a:r>
            <a:r>
              <a:rPr lang="en-US" sz="1600" dirty="0">
                <a:latin typeface="Lato Light"/>
                <a:ea typeface="Lato Light"/>
                <a:cs typeface="Lato Light"/>
                <a:sym typeface="Lato Light"/>
              </a:rPr>
              <a:t>.</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s page showing favorited titles">
            <a:extLst>
              <a:ext uri="{FF2B5EF4-FFF2-40B4-BE49-F238E27FC236}">
                <a16:creationId xmlns:a16="http://schemas.microsoft.com/office/drawing/2014/main" id="{F035DACD-7E76-C7C3-E2E8-9F1C32E788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02306" y="1732974"/>
            <a:ext cx="5467844" cy="2548623"/>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84554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Accessing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362956" cy="892522"/>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un-save favorited titles by hovering over the star icon and clicking the red minus symbol</a:t>
            </a:r>
            <a:r>
              <a:rPr lang="en-US" sz="1800" dirty="0">
                <a:latin typeface="Lato Light"/>
                <a:ea typeface="Lato Light"/>
                <a:cs typeface="Lato Light"/>
                <a:sym typeface="Lato Light"/>
              </a:rPr>
              <a:t>.</a:t>
            </a:r>
            <a:endPar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quot;Minus&quot; icon to un-favorite secondary source titles">
            <a:extLst>
              <a:ext uri="{FF2B5EF4-FFF2-40B4-BE49-F238E27FC236}">
                <a16:creationId xmlns:a16="http://schemas.microsoft.com/office/drawing/2014/main" id="{7684228C-FFBC-7697-D740-7E147F1475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60105" y="2753552"/>
            <a:ext cx="4590490" cy="151983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018495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52500" y="2007090"/>
            <a:ext cx="8034199" cy="178507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Refer to handout</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For now, let's focus on 2 issues: </a:t>
            </a:r>
          </a:p>
          <a:p>
            <a:pPr marL="342900" marR="0" lvl="0" indent="-342900" algn="l" defTabSz="914400" rtl="0" eaLnBrk="1" fontAlgn="auto" latinLnBrk="0" hangingPunct="1">
              <a:lnSpc>
                <a:spcPct val="100000"/>
              </a:lnSpc>
              <a:spcBef>
                <a:spcPts val="1200"/>
              </a:spcBef>
              <a:spcAft>
                <a:spcPts val="0"/>
              </a:spcAft>
              <a:buClr>
                <a:schemeClr val="accent2"/>
              </a:buClr>
              <a:buSzTx/>
              <a:buFont typeface="Arial"/>
              <a:buAutoNum type="arabicParen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public vs. private nuisance; and </a:t>
            </a:r>
          </a:p>
          <a:p>
            <a:pPr marL="342900" marR="0" lvl="0" indent="-342900" algn="l" defTabSz="914400" rtl="0" eaLnBrk="1" fontAlgn="auto" latinLnBrk="0" hangingPunct="1">
              <a:lnSpc>
                <a:spcPct val="100000"/>
              </a:lnSpc>
              <a:spcBef>
                <a:spcPts val="1200"/>
              </a:spcBef>
              <a:spcAft>
                <a:spcPts val="0"/>
              </a:spcAft>
              <a:buClr>
                <a:schemeClr val="accent2"/>
              </a:buClr>
              <a:buSzTx/>
              <a:buFont typeface="Arial"/>
              <a:buAutoNum type="arabicParen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excessive noise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2" name="Google Shape;111;p16">
            <a:extLst>
              <a:ext uri="{FF2B5EF4-FFF2-40B4-BE49-F238E27FC236}">
                <a16:creationId xmlns:a16="http://schemas.microsoft.com/office/drawing/2014/main" id="{B8E3A34D-3583-D6D7-2C6C-8BF4B56DEF8B}"/>
              </a:ext>
            </a:extLst>
          </p:cNvPr>
          <p:cNvSpPr txBox="1">
            <a:spLocks noGrp="1"/>
          </p:cNvSpPr>
          <p:nvPr>
            <p:ph type="body" idx="1"/>
          </p:nvPr>
        </p:nvSpPr>
        <p:spPr>
          <a:xfrm>
            <a:off x="640550" y="1620990"/>
            <a:ext cx="5902800" cy="386100"/>
          </a:xfrm>
          <a:prstGeom prst="rect">
            <a:avLst/>
          </a:prstGeom>
        </p:spPr>
        <p:txBody>
          <a:bodyPr spcFirstLastPara="1" wrap="square" lIns="45725" tIns="22850" rIns="45725" bIns="22850" anchor="t" anchorCtr="0">
            <a:normAutofit/>
          </a:bodyPr>
          <a:lstStyle/>
          <a:p>
            <a:pPr marL="0" lvl="0" indent="0" algn="l" rtl="0">
              <a:spcBef>
                <a:spcPts val="200"/>
              </a:spcBef>
              <a:spcAft>
                <a:spcPts val="0"/>
              </a:spcAft>
              <a:buNone/>
            </a:pPr>
            <a:r>
              <a:rPr lang="en" sz="1800" dirty="0">
                <a:solidFill>
                  <a:srgbClr val="E7B050"/>
                </a:solidFill>
                <a:latin typeface="Lato"/>
                <a:ea typeface="Lato"/>
                <a:cs typeface="Lato"/>
                <a:sym typeface="Lato"/>
              </a:rPr>
              <a:t>Coastal Thrills Nuisance Hypothetical</a:t>
            </a:r>
            <a:endParaRPr sz="1800" dirty="0">
              <a:solidFill>
                <a:srgbClr val="E7B050"/>
              </a:solidFill>
              <a:latin typeface="Lato"/>
              <a:ea typeface="Lato"/>
              <a:cs typeface="Lato"/>
              <a:sym typeface="Lato"/>
            </a:endParaRPr>
          </a:p>
        </p:txBody>
      </p:sp>
    </p:spTree>
    <p:extLst>
      <p:ext uri="{BB962C8B-B14F-4D97-AF65-F5344CB8AC3E}">
        <p14:creationId xmlns:p14="http://schemas.microsoft.com/office/powerpoint/2010/main" val="108053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731591" cy="1323409"/>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rPr>
              <a:t>To become more familiar with CA nuisance law, start with a basic search in secondary sources.</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800" b="0" i="0" u="none" strike="noStrike" kern="0" cap="none" spc="0" normalizeH="0" baseline="0" noProof="0" dirty="0">
                <a:ln>
                  <a:noFill/>
                </a:ln>
                <a:solidFill>
                  <a:srgbClr val="000000"/>
                </a:solidFill>
                <a:effectLst/>
                <a:uLnTx/>
                <a:uFillTx/>
                <a:latin typeface="Lato Light"/>
                <a:ea typeface="Lato Light"/>
                <a:cs typeface="Lato Light"/>
                <a:sym typeface="Lato Light"/>
              </a:rPr>
              <a:t>Use filters to get the most relevant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arch for public private nuisance with &quot;Filter search&quot; option highlighted">
            <a:extLst>
              <a:ext uri="{FF2B5EF4-FFF2-40B4-BE49-F238E27FC236}">
                <a16:creationId xmlns:a16="http://schemas.microsoft.com/office/drawing/2014/main" id="{288748B1-191D-964F-BBB9-C2463769A7D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56641" y="3098239"/>
            <a:ext cx="6197418" cy="1261349"/>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41667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477665" cy="3016180"/>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Filters include: </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Practice Area (the type of law at issue)</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Title (specific secondary sources)</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Resource Type (practice guides, reporters, or action guides)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5" name="Picture 4" descr="Secondary sources search filters">
            <a:extLst>
              <a:ext uri="{FF2B5EF4-FFF2-40B4-BE49-F238E27FC236}">
                <a16:creationId xmlns:a16="http://schemas.microsoft.com/office/drawing/2014/main" id="{F5F01B31-915D-A27A-5B78-246A275C1BB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4991" y="2214544"/>
            <a:ext cx="5227703" cy="170533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376589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477665"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Choose “Real Property” under Practice Area.</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s search with &quot;Real Property&quot; option under Practice Area highlighted">
            <a:extLst>
              <a:ext uri="{FF2B5EF4-FFF2-40B4-BE49-F238E27FC236}">
                <a16:creationId xmlns:a16="http://schemas.microsoft.com/office/drawing/2014/main" id="{26D5B387-083C-9492-383D-506F9541EA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04900" y="1775976"/>
            <a:ext cx="4277995" cy="246507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64425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477665"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filter through individual secondary sources that include our search terms by clicking “Titles” and “Browse all Titles with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29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3554" name="Picture 2" descr="Secondary sources &quot;Titles&quot; filter with &quot;Browse all Titles with Results...&quot; highlighted">
            <a:extLst>
              <a:ext uri="{FF2B5EF4-FFF2-40B4-BE49-F238E27FC236}">
                <a16:creationId xmlns:a16="http://schemas.microsoft.com/office/drawing/2014/main" id="{1C1434D2-7132-F8DA-E964-615E5EFCFF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4900" y="1701036"/>
            <a:ext cx="4825905" cy="26149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243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31075"/>
            <a:ext cx="7981800" cy="6618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000" b="1" dirty="0">
                <a:latin typeface="Lato"/>
                <a:ea typeface="Lato"/>
                <a:cs typeface="Lato"/>
                <a:sym typeface="Lato"/>
              </a:rPr>
              <a:t>What Is CEB?</a:t>
            </a:r>
            <a:endParaRPr sz="40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745697"/>
            <a:ext cx="7827634" cy="2062073"/>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CEB is the leading source of California-specific legal research, practical guidance and continuing education, trusted by legal professionals for over 75 years. Our comprehensive content and analysis, developed in collaboration with California’s top judges and practicing attorneys, empower law firms, government agencies and companies of all sizes to navigate the complexities of California law with accuracy and confidence. From authoritative research tools and practical workflows to daily news updates and expert insights, CEB provides the solutions that legal teams need to deliver superior client outcomes and respond proactively to the state’s evolving legal landscape.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172706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213835"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This will open a pop-up showing all secondary sources that contain our search term and how many times that term appears. We’ll select “Neighbor Disputes: Law and Litigation”.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ondary source title filter with Neighbor Disputes: Law and Litigation highlighted">
            <a:extLst>
              <a:ext uri="{FF2B5EF4-FFF2-40B4-BE49-F238E27FC236}">
                <a16:creationId xmlns:a16="http://schemas.microsoft.com/office/drawing/2014/main" id="{3A49D316-E766-D1BE-C3B1-3A3414CB03BC}"/>
              </a:ext>
            </a:extLst>
          </p:cNvPr>
          <p:cNvPicPr>
            <a:picLocks noChangeAspect="1"/>
          </p:cNvPicPr>
          <p:nvPr/>
        </p:nvPicPr>
        <p:blipFill>
          <a:blip r:embed="rId4"/>
          <a:stretch>
            <a:fillRect/>
          </a:stretch>
        </p:blipFill>
        <p:spPr>
          <a:xfrm>
            <a:off x="3851329" y="1712480"/>
            <a:ext cx="4840593" cy="256911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9633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510950"/>
            <a:ext cx="7638601" cy="923299"/>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Adding these filters brought results down from 350</a:t>
            </a:r>
            <a:r>
              <a:rPr lang="en-US" dirty="0">
                <a:latin typeface="Lato Light"/>
                <a:ea typeface="Lato Light"/>
                <a:cs typeface="Lato Light"/>
                <a:sym typeface="Lato Light"/>
              </a:rPr>
              <a:t> plus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to just over 50.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could further refine results by searching within results or choosing “Show forms only”.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s search with &quot;Search within results&quot; and &quot;Show forms only&quot; options highlighted">
            <a:extLst>
              <a:ext uri="{FF2B5EF4-FFF2-40B4-BE49-F238E27FC236}">
                <a16:creationId xmlns:a16="http://schemas.microsoft.com/office/drawing/2014/main" id="{5E133BF2-ED0F-6418-56C6-3FE214B184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67592" y="2599174"/>
            <a:ext cx="5575515" cy="179087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574778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362956"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If we need to expand our search again, we can clear any filters we’ve added.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ondary source search with current filters and option to remove filters highlighted">
            <a:extLst>
              <a:ext uri="{FF2B5EF4-FFF2-40B4-BE49-F238E27FC236}">
                <a16:creationId xmlns:a16="http://schemas.microsoft.com/office/drawing/2014/main" id="{73E14ED9-B66B-981E-B668-A76B795CDD87}"/>
              </a:ext>
            </a:extLst>
          </p:cNvPr>
          <p:cNvPicPr>
            <a:picLocks noChangeAspect="1"/>
          </p:cNvPicPr>
          <p:nvPr/>
        </p:nvPicPr>
        <p:blipFill>
          <a:blip r:embed="rId4"/>
          <a:stretch>
            <a:fillRect/>
          </a:stretch>
        </p:blipFill>
        <p:spPr>
          <a:xfrm>
            <a:off x="2431250" y="2378506"/>
            <a:ext cx="4648200" cy="19621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473697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477665" cy="178507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Search terms will appear highlighted in snippets under each search result.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We’ll choose the second result which differentiates public vs private nuisance.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ondary source search results with Public Nuisance and Private Nuisance highlighted">
            <a:extLst>
              <a:ext uri="{FF2B5EF4-FFF2-40B4-BE49-F238E27FC236}">
                <a16:creationId xmlns:a16="http://schemas.microsoft.com/office/drawing/2014/main" id="{C8516E5A-6433-75CD-0CD8-30359736ABB7}"/>
              </a:ext>
            </a:extLst>
          </p:cNvPr>
          <p:cNvPicPr>
            <a:picLocks noChangeAspect="1"/>
          </p:cNvPicPr>
          <p:nvPr/>
        </p:nvPicPr>
        <p:blipFill>
          <a:blip r:embed="rId4"/>
          <a:stretch>
            <a:fillRect/>
          </a:stretch>
        </p:blipFill>
        <p:spPr>
          <a:xfrm>
            <a:off x="3293379" y="1849680"/>
            <a:ext cx="5576771" cy="200177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988933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477665" cy="206207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Notice the Table of Contents highlights our place as we move through the document, which we can see with the yellow tab and bolded text</a:t>
            </a:r>
            <a:r>
              <a:rPr lang="en-US" sz="1600" dirty="0">
                <a:latin typeface="Lato Light"/>
                <a:ea typeface="Lato Light"/>
                <a:cs typeface="Lato Light"/>
                <a:sym typeface="Lato Light"/>
              </a:rPr>
              <a:t>.</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8674" name="Picture 2" descr="Secondary source with table of contents navigation highlighted">
            <a:extLst>
              <a:ext uri="{FF2B5EF4-FFF2-40B4-BE49-F238E27FC236}">
                <a16:creationId xmlns:a16="http://schemas.microsoft.com/office/drawing/2014/main" id="{31E42FE2-8B6B-30DB-59E6-8C2A56BAF5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4900" y="1966670"/>
            <a:ext cx="5083444" cy="2083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104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711061"/>
            <a:ext cx="2477665" cy="2215961"/>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Each secondary source is extensively cited with primary law.</a:t>
            </a:r>
          </a:p>
          <a:p>
            <a:pPr marR="0" lvl="0" algn="l" defTabSz="914400" rtl="0" eaLnBrk="1" fontAlgn="auto" latinLnBrk="0" hangingPunct="1">
              <a:lnSpc>
                <a:spcPct val="100000"/>
              </a:lnSpc>
              <a:spcBef>
                <a:spcPts val="1200"/>
              </a:spcBef>
              <a:spcAft>
                <a:spcPts val="0"/>
              </a:spcAft>
              <a:buClr>
                <a:srgbClr val="000000"/>
              </a:buClr>
              <a:buSzTx/>
              <a:tabLst/>
              <a:defRPr/>
            </a:pPr>
            <a:r>
              <a:rPr lang="en-US" dirty="0">
                <a:latin typeface="Lato Light"/>
                <a:ea typeface="Lato Light"/>
                <a:cs typeface="Lato Light"/>
                <a:sym typeface="Lato Light"/>
              </a:rPr>
              <a:t>This can be very helpful, especially if we’re new to an area of law, because experts have already done the foundational research for us.</a:t>
            </a:r>
            <a:endPar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9698" name="Picture 2" descr="Secondary source with primary law links highlighted">
            <a:extLst>
              <a:ext uri="{FF2B5EF4-FFF2-40B4-BE49-F238E27FC236}">
                <a16:creationId xmlns:a16="http://schemas.microsoft.com/office/drawing/2014/main" id="{45BCEF50-1723-C2C5-423E-44B46CF4B3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3903" y="1956928"/>
            <a:ext cx="5172603" cy="2103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963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438560" cy="2215961"/>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All CEB resources are unified and accessible through the OnLAW Pro platform.</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any of these links to a primary law document will open a document viewer within the current window.</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0722" name="Picture 2" descr="Secondary source with linked primary law displayed in the in-document viewer">
            <a:extLst>
              <a:ext uri="{FF2B5EF4-FFF2-40B4-BE49-F238E27FC236}">
                <a16:creationId xmlns:a16="http://schemas.microsoft.com/office/drawing/2014/main" id="{CBCC45CA-679A-47FF-8341-41667B5220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62247"/>
            <a:ext cx="3733308" cy="27102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2554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438560" cy="1569630"/>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see all the cases that have cited a linked code section by clicking the “Citing Cases” option at the top left (we’ll discuss this more later).</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1746" name="Picture 2" descr="Linked code in a secondary source with that code section's citing cases highlighted">
            <a:extLst>
              <a:ext uri="{FF2B5EF4-FFF2-40B4-BE49-F238E27FC236}">
                <a16:creationId xmlns:a16="http://schemas.microsoft.com/office/drawing/2014/main" id="{317576CF-5094-59B3-5DCD-4B4FD9216E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6054" y="2077619"/>
            <a:ext cx="4524698" cy="186178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359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438560" cy="1569630"/>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For cases cited in the secondary source, we can also see Citing Cases, as well as the case’s TrueCite treatment (we’ll discuss this more later).</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2770" name="Picture 2" descr="Case cited in a secondary source with its TrueCite flag highlighted">
            <a:extLst>
              <a:ext uri="{FF2B5EF4-FFF2-40B4-BE49-F238E27FC236}">
                <a16:creationId xmlns:a16="http://schemas.microsoft.com/office/drawing/2014/main" id="{52356691-D90F-42FF-7164-A9FFD340CF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0407" y="1783047"/>
            <a:ext cx="4366293" cy="24985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8423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open the document in a new tab, minimize the document, or close it using the navigation options at the top right.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39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3794" name="Picture 2" descr="Linked primary law in a secondary source with options to open in a new tab, minimize, or close highlighted">
            <a:extLst>
              <a:ext uri="{FF2B5EF4-FFF2-40B4-BE49-F238E27FC236}">
                <a16:creationId xmlns:a16="http://schemas.microsoft.com/office/drawing/2014/main" id="{F98064B4-0D63-A175-588B-24BDA666A2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762" y="2545489"/>
            <a:ext cx="4829175" cy="173610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106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31075"/>
            <a:ext cx="7981800" cy="6618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000" b="1" dirty="0">
                <a:latin typeface="Lato"/>
                <a:ea typeface="Lato"/>
                <a:cs typeface="Lato"/>
                <a:sym typeface="Lato"/>
              </a:rPr>
              <a:t>Why Use CEB?</a:t>
            </a:r>
            <a:endParaRPr sz="40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764748"/>
            <a:ext cx="7949207" cy="2431405"/>
          </a:xfrm>
          <a:prstGeom prst="rect">
            <a:avLst/>
          </a:prstGeom>
          <a:noFill/>
          <a:ln>
            <a:noFill/>
          </a:ln>
        </p:spPr>
        <p:txBody>
          <a:bodyPr spcFirstLastPara="1" wrap="square" lIns="91425" tIns="91425" rIns="91425" bIns="91425" anchor="t" anchorCtr="0">
            <a:spAutoFit/>
          </a:bodyPr>
          <a:lstStyle/>
          <a:p>
            <a:pPr marL="171450" lvl="1" indent="-171450">
              <a:spcBef>
                <a:spcPts val="1200"/>
              </a:spcBef>
              <a:buClr>
                <a:schemeClr val="accent2"/>
              </a:buClr>
              <a:buFont typeface="Arial" panose="020B0604020202020204" pitchFamily="34" charset="0"/>
              <a:buChar char="•"/>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California is the fourth-largest economy in the world, the most heavily regulated state and has the most complex court system in the country. When the law governing your client’s matter is specific to California, CEB offers the most in-depth, nuanced guidance. Some of the major national providers focus primarily on federal law and don’t give you the deep California analysis your clients are paying for. Only CEB delivers granular, local procedure and practice guidance for California’s most active counties.</a:t>
            </a:r>
          </a:p>
          <a:p>
            <a:pPr marL="171450" lvl="1" indent="-171450">
              <a:spcBef>
                <a:spcPts val="1200"/>
              </a:spcBef>
              <a:buClr>
                <a:schemeClr val="accent2"/>
              </a:buClr>
              <a:buFont typeface="Arial" panose="020B0604020202020204" pitchFamily="34" charset="0"/>
              <a:buChar char="•"/>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As the most comprehensive, trusted resource for authoritative guidance to the California legal community,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CEB is necessary </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for students who plan to practice law in California or serve California clients or businesses.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4015385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575287"/>
            <a:ext cx="3934506" cy="236984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Many secondary sources also contain </a:t>
            </a: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Practice Tips </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to further clarify thorny issues of law.</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Lato Light"/>
                <a:ea typeface="Lato Light"/>
                <a:cs typeface="Lato Light"/>
                <a:sym typeface="Lato Light"/>
              </a:rPr>
              <a:t>Practice Tips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actionable guidance on how to apply legal principles, avoid common pitfalls, or navigate procedural nuances.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Written by experienced California practitioners to bridge the gap between theory and real-world practice.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4818" name="Picture 2" descr="Practice Tip highlighted within a secondary source">
            <a:extLst>
              <a:ext uri="{FF2B5EF4-FFF2-40B4-BE49-F238E27FC236}">
                <a16:creationId xmlns:a16="http://schemas.microsoft.com/office/drawing/2014/main" id="{C571AEFA-EE94-5DB8-A97C-AA53C6B56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0194" y="1813379"/>
            <a:ext cx="3660230" cy="262835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365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Searching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any document, we have the option to print at the top right of the document viewer. And we can also return to the search bar navigation by clicking “Back to Top”.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7890" name="Picture 2" descr="Secondary source with print and &quot;Back to Top&quot; options highlighted">
            <a:extLst>
              <a:ext uri="{FF2B5EF4-FFF2-40B4-BE49-F238E27FC236}">
                <a16:creationId xmlns:a16="http://schemas.microsoft.com/office/drawing/2014/main" id="{D965FB06-5F25-C8EF-1D8F-69E9CA4F0C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8567" y="2789480"/>
            <a:ext cx="6253566" cy="138642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2374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Bookmarking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“Back to Top” will also give us the option to bookmark this section of the secondary source by clicking the yellow ribbon at the top right.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OnLAW Pro screen with bookmark ribbon highlighted">
            <a:extLst>
              <a:ext uri="{FF2B5EF4-FFF2-40B4-BE49-F238E27FC236}">
                <a16:creationId xmlns:a16="http://schemas.microsoft.com/office/drawing/2014/main" id="{01563C69-9B84-D920-0351-2DF5B4D1248B}"/>
              </a:ext>
            </a:extLst>
          </p:cNvPr>
          <p:cNvPicPr>
            <a:picLocks noChangeAspect="1"/>
          </p:cNvPicPr>
          <p:nvPr/>
        </p:nvPicPr>
        <p:blipFill>
          <a:blip r:embed="rId4"/>
          <a:stretch>
            <a:fillRect/>
          </a:stretch>
        </p:blipFill>
        <p:spPr>
          <a:xfrm>
            <a:off x="1833536" y="2511171"/>
            <a:ext cx="5843628" cy="19430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182953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Bookmarking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3967" y="1462047"/>
            <a:ext cx="7801333" cy="553968"/>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This will open the Bookmarks manager. To save a bookmark, we’ll need to create a folder first.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with option to name a new folder highlighted">
            <a:extLst>
              <a:ext uri="{FF2B5EF4-FFF2-40B4-BE49-F238E27FC236}">
                <a16:creationId xmlns:a16="http://schemas.microsoft.com/office/drawing/2014/main" id="{F710A0A2-8D16-93FE-C3BA-9187DF6155E5}"/>
              </a:ext>
            </a:extLst>
          </p:cNvPr>
          <p:cNvPicPr>
            <a:picLocks noChangeAspect="1"/>
          </p:cNvPicPr>
          <p:nvPr/>
        </p:nvPicPr>
        <p:blipFill>
          <a:blip r:embed="rId4"/>
          <a:stretch>
            <a:fillRect/>
          </a:stretch>
        </p:blipFill>
        <p:spPr>
          <a:xfrm>
            <a:off x="2401249" y="2410409"/>
            <a:ext cx="4708202" cy="201876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77825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Bookmarking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462047"/>
            <a:ext cx="7801333" cy="584745"/>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Once we name a folder, the “Add Bookmark” link will become clickable.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Bookmark manager with &quot;Add Bookmark&quot; button highlighted">
            <a:extLst>
              <a:ext uri="{FF2B5EF4-FFF2-40B4-BE49-F238E27FC236}">
                <a16:creationId xmlns:a16="http://schemas.microsoft.com/office/drawing/2014/main" id="{C601462F-F63E-625F-D398-5324C4685F89}"/>
              </a:ext>
            </a:extLst>
          </p:cNvPr>
          <p:cNvPicPr>
            <a:picLocks noChangeAspect="1"/>
          </p:cNvPicPr>
          <p:nvPr/>
        </p:nvPicPr>
        <p:blipFill>
          <a:blip r:embed="rId4"/>
          <a:stretch>
            <a:fillRect/>
          </a:stretch>
        </p:blipFill>
        <p:spPr>
          <a:xfrm>
            <a:off x="2386800" y="2329113"/>
            <a:ext cx="4737100" cy="19970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522913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Bookmarking Secondary Sources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508844"/>
            <a:ext cx="8469827" cy="55396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After we click “Add Bookmark”, the item will be saved to the current folder and organized by resource type.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showing items organized by content type">
            <a:extLst>
              <a:ext uri="{FF2B5EF4-FFF2-40B4-BE49-F238E27FC236}">
                <a16:creationId xmlns:a16="http://schemas.microsoft.com/office/drawing/2014/main" id="{3E0E69EE-2418-681C-F4DD-6DC41C626358}"/>
              </a:ext>
            </a:extLst>
          </p:cNvPr>
          <p:cNvPicPr>
            <a:picLocks noChangeAspect="1"/>
          </p:cNvPicPr>
          <p:nvPr/>
        </p:nvPicPr>
        <p:blipFill>
          <a:blip r:embed="rId4"/>
          <a:stretch>
            <a:fillRect/>
          </a:stretch>
        </p:blipFill>
        <p:spPr>
          <a:xfrm>
            <a:off x="2285200" y="2504735"/>
            <a:ext cx="4940300" cy="188531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05096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Table of Contents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2376927" cy="2554515"/>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find relevant primary law from secondary sources by scrolling to the end of the Table of Contents and navigating to either the Table of Statutes, Regulations, and Rules or Table of Cases.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ondary source's table of contents with tables of statutes, regulations, rules, and cases highlighted">
            <a:extLst>
              <a:ext uri="{FF2B5EF4-FFF2-40B4-BE49-F238E27FC236}">
                <a16:creationId xmlns:a16="http://schemas.microsoft.com/office/drawing/2014/main" id="{C6C02097-B8A1-AC3F-5E19-7AD70F27E000}"/>
              </a:ext>
            </a:extLst>
          </p:cNvPr>
          <p:cNvPicPr>
            <a:picLocks noChangeAspect="1"/>
          </p:cNvPicPr>
          <p:nvPr/>
        </p:nvPicPr>
        <p:blipFill>
          <a:blip r:embed="rId4"/>
          <a:stretch>
            <a:fillRect/>
          </a:stretch>
        </p:blipFill>
        <p:spPr>
          <a:xfrm>
            <a:off x="3312613" y="1778427"/>
            <a:ext cx="5270500" cy="250317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33124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the Table of Contents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2376927" cy="206207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find the Index at the end of each secondary source, which can help us find references to certain terms and understand terms in context.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Secondary source's index">
            <a:extLst>
              <a:ext uri="{FF2B5EF4-FFF2-40B4-BE49-F238E27FC236}">
                <a16:creationId xmlns:a16="http://schemas.microsoft.com/office/drawing/2014/main" id="{03C0F44F-EA94-D3B3-436D-DB2004B2C286}"/>
              </a:ext>
            </a:extLst>
          </p:cNvPr>
          <p:cNvPicPr>
            <a:picLocks noChangeAspect="1"/>
          </p:cNvPicPr>
          <p:nvPr/>
        </p:nvPicPr>
        <p:blipFill>
          <a:blip r:embed="rId4"/>
          <a:stretch>
            <a:fillRect/>
          </a:stretch>
        </p:blipFill>
        <p:spPr>
          <a:xfrm>
            <a:off x="3254655" y="1725770"/>
            <a:ext cx="5332045" cy="2664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628047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700595"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What is a secondary source that provides the elements of a private nuisance claim regarding noise?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7943339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39660" cy="221596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secondary sources: </a:t>
            </a:r>
            <a:r>
              <a:rPr kumimoji="0" lang="fr-FR"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elements private nuisance noise</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rPr>
              <a:t>Answer: Neighbor Disputes: Law and Litigation (Cal. CEB 2025) §7.33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Secondary Sources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49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econdary sources search result for &quot;elements private nuisance noise&quot; with result &quot;Sec. 7.33 B. Private Nuisance&quot; highlighted">
            <a:extLst>
              <a:ext uri="{FF2B5EF4-FFF2-40B4-BE49-F238E27FC236}">
                <a16:creationId xmlns:a16="http://schemas.microsoft.com/office/drawing/2014/main" id="{5B030A25-7743-272B-52C2-4E43C8A731A2}"/>
              </a:ext>
            </a:extLst>
          </p:cNvPr>
          <p:cNvPicPr>
            <a:picLocks noChangeAspect="1"/>
          </p:cNvPicPr>
          <p:nvPr/>
        </p:nvPicPr>
        <p:blipFill>
          <a:blip r:embed="rId4"/>
          <a:stretch>
            <a:fillRect/>
          </a:stretch>
        </p:blipFill>
        <p:spPr>
          <a:xfrm>
            <a:off x="3409627" y="1929864"/>
            <a:ext cx="5177073" cy="235173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29696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31075"/>
            <a:ext cx="7981800" cy="6618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000" b="1" dirty="0">
                <a:latin typeface="Lato"/>
                <a:ea typeface="Lato"/>
                <a:cs typeface="Lato"/>
                <a:sym typeface="Lato"/>
              </a:rPr>
              <a:t>What Is AccessLaw?</a:t>
            </a:r>
            <a:endParaRPr sz="40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656402"/>
            <a:ext cx="7981799" cy="1877407"/>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lang="en-US" dirty="0">
                <a:latin typeface="Lato Light"/>
                <a:ea typeface="Lato Light"/>
                <a:cs typeface="Lato Light"/>
                <a:sym typeface="Lato Light"/>
              </a:rPr>
              <a:t>CEB’s free legal research program for law students, faculty, and staff at accredited California law schools. </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lang="en-US" dirty="0">
                <a:latin typeface="Lato Light"/>
                <a:ea typeface="Lato Light"/>
                <a:cs typeface="Lato Light"/>
                <a:sym typeface="Lato Light"/>
              </a:rPr>
              <a:t>Provides essential academic and professional support.</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lang="en-US" dirty="0">
                <a:latin typeface="Lato Light"/>
                <a:ea typeface="Lato Light"/>
                <a:cs typeface="Lato Light"/>
                <a:sym typeface="Lato Light"/>
              </a:rPr>
              <a:t>Offers full access to CEB’s trusted legal research platform and practical guidance resources.  </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Students retain access to the platform for 18 months post-graduation.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4493743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3: Cases</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1107965"/>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Identify coverage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Use search to find relevant cases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Navigate the case outline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Ensure cases are still good law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Find additional relevant primary law within the case </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FFFFFF"/>
                </a:solidFill>
                <a:effectLst/>
                <a:uLnTx/>
                <a:uFillTx/>
                <a:latin typeface="Lato"/>
                <a:ea typeface="Lato"/>
                <a:cs typeface="Lato"/>
                <a:sym typeface="Lato"/>
              </a:rPr>
              <a:t>Cases</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solidFill>
                  <a:srgbClr val="FFFFFF"/>
                </a:solidFill>
                <a:latin typeface="Lato Light"/>
                <a:ea typeface="Lato Light"/>
                <a:cs typeface="Lato Light"/>
                <a:sym typeface="Lato Light"/>
              </a:rPr>
              <a:t>50</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5846818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Cases Coverage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865956" cy="2123628"/>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CEB offers a powerful primary law research tool that covers the cases and statutes that meet the needs of the vast majority of California attorneys.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Select coverage enables us to find the most relevant content, fast.</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CEB updates its legal research database with cases daily. Most cases are added to the database between 24 and 72 hours from their release by the court and updated with its citation, official pagination, and any modifications as soon as they become available.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Cases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6980068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Cases Coverage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934506"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From the home page, click “Cases”.</a:t>
            </a:r>
            <a:endPar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OnLaw Pro home page with &quot;Cases&quot; highlighted">
            <a:extLst>
              <a:ext uri="{FF2B5EF4-FFF2-40B4-BE49-F238E27FC236}">
                <a16:creationId xmlns:a16="http://schemas.microsoft.com/office/drawing/2014/main" id="{A92A5ACF-B5EC-8C26-F050-00257D56396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6350" y="2628379"/>
            <a:ext cx="6858000" cy="1462405"/>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24507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Cases Coverage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865956" cy="430857"/>
          </a:xfrm>
          <a:prstGeom prst="rect">
            <a:avLst/>
          </a:prstGeom>
          <a:noFill/>
          <a:ln>
            <a:noFill/>
          </a:ln>
        </p:spPr>
        <p:txBody>
          <a:bodyPr spcFirstLastPara="1" wrap="square" lIns="91425" tIns="91425" rIns="91425" bIns="91425" anchor="t" anchorCtr="0">
            <a:spAutoFit/>
          </a:bodyPr>
          <a:lstStyle/>
          <a:p>
            <a:pPr marR="0" lvl="0">
              <a:spcBef>
                <a:spcPts val="0"/>
              </a:spcBef>
              <a:spcAft>
                <a:spcPts val="0"/>
              </a:spcAft>
            </a:pPr>
            <a:r>
              <a:rPr lang="en-US" sz="1600" dirty="0">
                <a:effectLst/>
                <a:latin typeface="Lato Light" panose="020F0502020204030203" pitchFamily="34" charset="0"/>
                <a:ea typeface="Lato Light" panose="020F0502020204030203" pitchFamily="34" charset="0"/>
                <a:cs typeface="Lato Light" panose="020F0502020204030203" pitchFamily="34" charset="0"/>
              </a:rPr>
              <a:t>Coverage includes: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Cases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graphicFrame>
        <p:nvGraphicFramePr>
          <p:cNvPr id="2" name="Table 1">
            <a:extLst>
              <a:ext uri="{FF2B5EF4-FFF2-40B4-BE49-F238E27FC236}">
                <a16:creationId xmlns:a16="http://schemas.microsoft.com/office/drawing/2014/main" id="{28C449FF-9223-CFE9-9352-FCE1F1CB23C9}"/>
              </a:ext>
            </a:extLst>
          </p:cNvPr>
          <p:cNvGraphicFramePr>
            <a:graphicFrameLocks noGrp="1"/>
          </p:cNvGraphicFramePr>
          <p:nvPr>
            <p:extLst>
              <p:ext uri="{D42A27DB-BD31-4B8C-83A1-F6EECF244321}">
                <p14:modId xmlns:p14="http://schemas.microsoft.com/office/powerpoint/2010/main" val="984058259"/>
              </p:ext>
            </p:extLst>
          </p:nvPr>
        </p:nvGraphicFramePr>
        <p:xfrm>
          <a:off x="710125" y="2105945"/>
          <a:ext cx="7981800" cy="2284103"/>
        </p:xfrm>
        <a:graphic>
          <a:graphicData uri="http://schemas.openxmlformats.org/drawingml/2006/table">
            <a:tbl>
              <a:tblPr firstRow="1" firstCol="1" bandRow="1">
                <a:tableStyleId>{5C22544A-7EE6-4342-B048-85BDC9FD1C3A}</a:tableStyleId>
              </a:tblPr>
              <a:tblGrid>
                <a:gridCol w="3990900">
                  <a:extLst>
                    <a:ext uri="{9D8B030D-6E8A-4147-A177-3AD203B41FA5}">
                      <a16:colId xmlns:a16="http://schemas.microsoft.com/office/drawing/2014/main" val="1366505919"/>
                    </a:ext>
                  </a:extLst>
                </a:gridCol>
                <a:gridCol w="3990900">
                  <a:extLst>
                    <a:ext uri="{9D8B030D-6E8A-4147-A177-3AD203B41FA5}">
                      <a16:colId xmlns:a16="http://schemas.microsoft.com/office/drawing/2014/main" val="172694190"/>
                    </a:ext>
                  </a:extLst>
                </a:gridCol>
              </a:tblGrid>
              <a:tr h="253789">
                <a:tc gridSpan="2">
                  <a:txBody>
                    <a:bodyPr/>
                    <a:lstStyle/>
                    <a:p>
                      <a:pPr marL="0" marR="0" algn="ctr">
                        <a:buNone/>
                      </a:pPr>
                      <a:r>
                        <a:rPr lang="en-US" sz="1400">
                          <a:effectLst/>
                        </a:rPr>
                        <a:t>OnLAW Pro Cases Coverage</a:t>
                      </a:r>
                      <a:endParaRPr lang="en-US" sz="1400">
                        <a:effectLst/>
                        <a:latin typeface="Times New Roman" panose="02020603050405020304" pitchFamily="18" charset="0"/>
                        <a:ea typeface="Arial Unicode MS"/>
                      </a:endParaRPr>
                    </a:p>
                  </a:txBody>
                  <a:tcPr marL="41186" marR="41186" marT="0" marB="0"/>
                </a:tc>
                <a:tc hMerge="1">
                  <a:txBody>
                    <a:bodyPr/>
                    <a:lstStyle/>
                    <a:p>
                      <a:endParaRPr lang="en-US"/>
                    </a:p>
                  </a:txBody>
                  <a:tcPr/>
                </a:tc>
                <a:extLst>
                  <a:ext uri="{0D108BD9-81ED-4DB2-BD59-A6C34878D82A}">
                    <a16:rowId xmlns:a16="http://schemas.microsoft.com/office/drawing/2014/main" val="1515020814"/>
                  </a:ext>
                </a:extLst>
              </a:tr>
              <a:tr h="507579">
                <a:tc>
                  <a:txBody>
                    <a:bodyPr/>
                    <a:lstStyle/>
                    <a:p>
                      <a:pPr marL="0" marR="0">
                        <a:buNone/>
                      </a:pPr>
                      <a:r>
                        <a:rPr lang="en-US" sz="1400">
                          <a:effectLst/>
                        </a:rPr>
                        <a:t>California appellate &amp; Supreme Court cases</a:t>
                      </a:r>
                      <a:endParaRPr lang="en-US" sz="1400">
                        <a:effectLst/>
                        <a:latin typeface="Times New Roman" panose="02020603050405020304" pitchFamily="18" charset="0"/>
                        <a:ea typeface="Arial Unicode MS"/>
                      </a:endParaRPr>
                    </a:p>
                  </a:txBody>
                  <a:tcPr marL="41186" marR="41186" marT="0" marB="0"/>
                </a:tc>
                <a:tc>
                  <a:txBody>
                    <a:bodyPr/>
                    <a:lstStyle/>
                    <a:p>
                      <a:pPr marL="0" marR="0">
                        <a:buNone/>
                      </a:pPr>
                      <a:r>
                        <a:rPr lang="en-US" sz="1400">
                          <a:effectLst/>
                        </a:rPr>
                        <a:t>1934 - present (2d series onward) </a:t>
                      </a:r>
                    </a:p>
                    <a:p>
                      <a:pPr marL="0" marR="0">
                        <a:buNone/>
                      </a:pPr>
                      <a:r>
                        <a:rPr lang="en-US" sz="1400">
                          <a:effectLst/>
                        </a:rPr>
                        <a:t>Select coverage of the First Series (1850 - 1934)</a:t>
                      </a:r>
                      <a:endParaRPr lang="en-US" sz="140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1927099648"/>
                  </a:ext>
                </a:extLst>
              </a:tr>
              <a:tr h="507579">
                <a:tc>
                  <a:txBody>
                    <a:bodyPr/>
                    <a:lstStyle/>
                    <a:p>
                      <a:pPr marL="0" marR="0">
                        <a:buNone/>
                      </a:pPr>
                      <a:r>
                        <a:rPr lang="en-US" sz="1400" dirty="0">
                          <a:effectLst/>
                        </a:rPr>
                        <a:t>California appellate cases (unpublished)</a:t>
                      </a:r>
                      <a:endParaRPr lang="en-US" sz="1400" dirty="0">
                        <a:effectLst/>
                        <a:latin typeface="Times New Roman" panose="02020603050405020304" pitchFamily="18" charset="0"/>
                        <a:ea typeface="Arial Unicode MS"/>
                      </a:endParaRPr>
                    </a:p>
                  </a:txBody>
                  <a:tcPr marL="41186" marR="41186" marT="0" marB="0"/>
                </a:tc>
                <a:tc>
                  <a:txBody>
                    <a:bodyPr/>
                    <a:lstStyle/>
                    <a:p>
                      <a:pPr marL="0" marR="0">
                        <a:buNone/>
                      </a:pPr>
                      <a:r>
                        <a:rPr lang="en-US" sz="1400" dirty="0">
                          <a:effectLst/>
                        </a:rPr>
                        <a:t>2008 - present </a:t>
                      </a:r>
                    </a:p>
                    <a:p>
                      <a:pPr marL="0" marR="0">
                        <a:buNone/>
                      </a:pPr>
                      <a:r>
                        <a:rPr lang="en-US" sz="1400" dirty="0">
                          <a:effectLst/>
                        </a:rPr>
                        <a:t>Select cases in 2006 &amp; 2007</a:t>
                      </a:r>
                      <a:endParaRPr lang="en-US" sz="1400" dirty="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1508058825"/>
                  </a:ext>
                </a:extLst>
              </a:tr>
              <a:tr h="253789">
                <a:tc>
                  <a:txBody>
                    <a:bodyPr/>
                    <a:lstStyle/>
                    <a:p>
                      <a:pPr marL="0" marR="0">
                        <a:buNone/>
                      </a:pPr>
                      <a:r>
                        <a:rPr lang="en-US" sz="1400">
                          <a:effectLst/>
                        </a:rPr>
                        <a:t>U.S. Supreme Court cases</a:t>
                      </a:r>
                      <a:endParaRPr lang="en-US" sz="1400">
                        <a:effectLst/>
                        <a:latin typeface="Times New Roman" panose="02020603050405020304" pitchFamily="18" charset="0"/>
                        <a:ea typeface="Arial Unicode MS"/>
                      </a:endParaRPr>
                    </a:p>
                  </a:txBody>
                  <a:tcPr marL="41186" marR="41186" marT="0" marB="0"/>
                </a:tc>
                <a:tc>
                  <a:txBody>
                    <a:bodyPr/>
                    <a:lstStyle/>
                    <a:p>
                      <a:pPr marL="0" marR="0">
                        <a:buNone/>
                      </a:pPr>
                      <a:r>
                        <a:rPr lang="en-US" sz="1400">
                          <a:effectLst/>
                        </a:rPr>
                        <a:t>1792 - present</a:t>
                      </a:r>
                      <a:endParaRPr lang="en-US" sz="140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389987618"/>
                  </a:ext>
                </a:extLst>
              </a:tr>
              <a:tr h="253789">
                <a:tc>
                  <a:txBody>
                    <a:bodyPr/>
                    <a:lstStyle/>
                    <a:p>
                      <a:pPr marL="0" marR="0">
                        <a:buNone/>
                      </a:pPr>
                      <a:r>
                        <a:rPr lang="en-US" sz="1400">
                          <a:effectLst/>
                        </a:rPr>
                        <a:t>9th Cir. Court of Appeals cases (published)</a:t>
                      </a:r>
                      <a:endParaRPr lang="en-US" sz="1400">
                        <a:effectLst/>
                        <a:latin typeface="Times New Roman" panose="02020603050405020304" pitchFamily="18" charset="0"/>
                        <a:ea typeface="Arial Unicode MS"/>
                      </a:endParaRPr>
                    </a:p>
                  </a:txBody>
                  <a:tcPr marL="41186" marR="41186" marT="0" marB="0"/>
                </a:tc>
                <a:tc>
                  <a:txBody>
                    <a:bodyPr/>
                    <a:lstStyle/>
                    <a:p>
                      <a:pPr marL="0" marR="0">
                        <a:buNone/>
                      </a:pPr>
                      <a:r>
                        <a:rPr lang="en-US" sz="1400">
                          <a:effectLst/>
                        </a:rPr>
                        <a:t>1925 - present</a:t>
                      </a:r>
                      <a:endParaRPr lang="en-US" sz="140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136627644"/>
                  </a:ext>
                </a:extLst>
              </a:tr>
              <a:tr h="253789">
                <a:tc>
                  <a:txBody>
                    <a:bodyPr/>
                    <a:lstStyle/>
                    <a:p>
                      <a:pPr marL="0" marR="0">
                        <a:buNone/>
                      </a:pPr>
                      <a:r>
                        <a:rPr lang="en-US" sz="1400">
                          <a:effectLst/>
                        </a:rPr>
                        <a:t>9th Cir. Court of Appeals cases (unpublished)</a:t>
                      </a:r>
                      <a:endParaRPr lang="en-US" sz="1400">
                        <a:effectLst/>
                        <a:latin typeface="Times New Roman" panose="02020603050405020304" pitchFamily="18" charset="0"/>
                        <a:ea typeface="Arial Unicode MS"/>
                      </a:endParaRPr>
                    </a:p>
                  </a:txBody>
                  <a:tcPr marL="41186" marR="41186" marT="0" marB="0"/>
                </a:tc>
                <a:tc>
                  <a:txBody>
                    <a:bodyPr/>
                    <a:lstStyle/>
                    <a:p>
                      <a:pPr marL="0" marR="0">
                        <a:buNone/>
                      </a:pPr>
                      <a:r>
                        <a:rPr lang="en-US" sz="1400">
                          <a:effectLst/>
                        </a:rPr>
                        <a:t>March 2020 - present</a:t>
                      </a:r>
                      <a:endParaRPr lang="en-US" sz="140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163604513"/>
                  </a:ext>
                </a:extLst>
              </a:tr>
              <a:tr h="253789">
                <a:tc>
                  <a:txBody>
                    <a:bodyPr/>
                    <a:lstStyle/>
                    <a:p>
                      <a:pPr marL="0" marR="0">
                        <a:buNone/>
                      </a:pPr>
                      <a:r>
                        <a:rPr lang="en-US" sz="1400">
                          <a:effectLst/>
                        </a:rPr>
                        <a:t>9th Cir. District Court Opinions</a:t>
                      </a:r>
                      <a:endParaRPr lang="en-US" sz="1400">
                        <a:effectLst/>
                        <a:latin typeface="Times New Roman" panose="02020603050405020304" pitchFamily="18" charset="0"/>
                        <a:ea typeface="Arial Unicode MS"/>
                      </a:endParaRPr>
                    </a:p>
                  </a:txBody>
                  <a:tcPr marL="41186" marR="41186" marT="0" marB="0"/>
                </a:tc>
                <a:tc>
                  <a:txBody>
                    <a:bodyPr/>
                    <a:lstStyle/>
                    <a:p>
                      <a:pPr marL="0" marR="0">
                        <a:buNone/>
                      </a:pPr>
                      <a:r>
                        <a:rPr lang="en-US" sz="1400" dirty="0">
                          <a:effectLst/>
                        </a:rPr>
                        <a:t>March 2020 - present</a:t>
                      </a:r>
                      <a:endParaRPr lang="en-US" sz="1400" dirty="0">
                        <a:effectLst/>
                        <a:latin typeface="Times New Roman" panose="02020603050405020304" pitchFamily="18" charset="0"/>
                        <a:ea typeface="Arial Unicode MS"/>
                      </a:endParaRPr>
                    </a:p>
                  </a:txBody>
                  <a:tcPr marL="41186" marR="41186" marT="0" marB="0"/>
                </a:tc>
                <a:extLst>
                  <a:ext uri="{0D108BD9-81ED-4DB2-BD59-A6C34878D82A}">
                    <a16:rowId xmlns:a16="http://schemas.microsoft.com/office/drawing/2014/main" val="1196023323"/>
                  </a:ext>
                </a:extLst>
              </a:tr>
            </a:tbl>
          </a:graphicData>
        </a:graphic>
      </p:graphicFrame>
    </p:spTree>
    <p:extLst>
      <p:ext uri="{BB962C8B-B14F-4D97-AF65-F5344CB8AC3E}">
        <p14:creationId xmlns:p14="http://schemas.microsoft.com/office/powerpoint/2010/main" val="30542799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by Case Citation</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2888371"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search by case citation if we have it. For example:</a:t>
            </a:r>
            <a:endPar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s search for 3 Cal.App.5th 248 with search result highlighted">
            <a:extLst>
              <a:ext uri="{FF2B5EF4-FFF2-40B4-BE49-F238E27FC236}">
                <a16:creationId xmlns:a16="http://schemas.microsoft.com/office/drawing/2014/main" id="{63ABA552-906B-FAC0-C28B-D0CF66D7F54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8839" y="1784663"/>
            <a:ext cx="4677668" cy="2496934"/>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159875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by Case Citation</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s search for 207 Cal.Rptr.3d 532 with search result highlighted">
            <a:extLst>
              <a:ext uri="{FF2B5EF4-FFF2-40B4-BE49-F238E27FC236}">
                <a16:creationId xmlns:a16="http://schemas.microsoft.com/office/drawing/2014/main" id="{1F8A8622-8120-5661-1C17-698C6DED6B1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5810" y="1895677"/>
            <a:ext cx="4939080" cy="2385920"/>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181611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by Party Name</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3675792"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search by party name, even if we don’t have the full citation.</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i="0" u="none" strike="noStrike" kern="0" cap="none" spc="0" normalizeH="0" baseline="0" noProof="0" dirty="0">
                <a:ln>
                  <a:noFill/>
                </a:ln>
                <a:solidFill>
                  <a:srgbClr val="000000"/>
                </a:solidFill>
                <a:effectLst/>
                <a:uLnTx/>
                <a:uFillTx/>
                <a:latin typeface="Lato Light"/>
                <a:ea typeface="Lato Light"/>
                <a:cs typeface="Lato Light"/>
                <a:sym typeface="Lato Light"/>
              </a:rPr>
              <a:t>In this instance, our supervisor mentioned “people v acuna”, a CA Supreme Court case from 1997, but we don’t have the full case citation.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search for &quot;people v acuna&quot;">
            <a:extLst>
              <a:ext uri="{FF2B5EF4-FFF2-40B4-BE49-F238E27FC236}">
                <a16:creationId xmlns:a16="http://schemas.microsoft.com/office/drawing/2014/main" id="{EDF48671-BFD8-01D2-ADD5-73474B4501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30715" y="1694898"/>
            <a:ext cx="3675792" cy="2695152"/>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526676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 Search Filters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There are many cases with these party names, so we can use filters to find the right one if we know more about the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search with &quot;Filter Search&quot; link highlighted">
            <a:extLst>
              <a:ext uri="{FF2B5EF4-FFF2-40B4-BE49-F238E27FC236}">
                <a16:creationId xmlns:a16="http://schemas.microsoft.com/office/drawing/2014/main" id="{A130F599-54B1-A296-2A85-EEE869181AA8}"/>
              </a:ext>
            </a:extLst>
          </p:cNvPr>
          <p:cNvPicPr>
            <a:picLocks noChangeAspect="1"/>
          </p:cNvPicPr>
          <p:nvPr/>
        </p:nvPicPr>
        <p:blipFill>
          <a:blip r:embed="rId4"/>
          <a:stretch>
            <a:fillRect/>
          </a:stretch>
        </p:blipFill>
        <p:spPr>
          <a:xfrm>
            <a:off x="1528058" y="2410409"/>
            <a:ext cx="6454583" cy="19796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590249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 Search Filters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3167341"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filter by the </a:t>
            </a:r>
            <a:r>
              <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rPr>
              <a:t>Court</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In this case, we’ll choose the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Supreme Court of California</a:t>
            </a:r>
            <a:r>
              <a:rPr lang="en-US" sz="1600" dirty="0">
                <a:highlight>
                  <a:srgbClr val="00FFFF"/>
                </a:highlight>
                <a:latin typeface="Lato Light"/>
                <a:ea typeface="Lato Light"/>
                <a:cs typeface="Lato Light"/>
                <a:sym typeface="Lato Light"/>
              </a:rPr>
              <a:t>.</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search with &quot;Court&quot; filter highlighted">
            <a:extLst>
              <a:ext uri="{FF2B5EF4-FFF2-40B4-BE49-F238E27FC236}">
                <a16:creationId xmlns:a16="http://schemas.microsoft.com/office/drawing/2014/main" id="{179EBF9D-3411-1E42-9B8C-D3813ADB3042}"/>
              </a:ext>
            </a:extLst>
          </p:cNvPr>
          <p:cNvPicPr>
            <a:picLocks noChangeAspect="1"/>
          </p:cNvPicPr>
          <p:nvPr/>
        </p:nvPicPr>
        <p:blipFill>
          <a:blip r:embed="rId4"/>
          <a:srcRect t="25400"/>
          <a:stretch/>
        </p:blipFill>
        <p:spPr>
          <a:xfrm>
            <a:off x="3804834" y="1836296"/>
            <a:ext cx="4804274" cy="194844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468072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 Search Filters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433984"/>
            <a:ext cx="7865957" cy="2893069"/>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Cause of Action </a:t>
            </a:r>
          </a:p>
          <a:p>
            <a:pPr marL="285750" lvl="6" indent="-285750">
              <a:spcBef>
                <a:spcPts val="1200"/>
              </a:spcBef>
              <a:buFont typeface="Arial" panose="020B0604020202020204" pitchFamily="34" charset="0"/>
              <a:buChar char="•"/>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The claim being brought (what is the plaintiff suing for?)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Procedural Posture </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How the case wound up where it is, which helps determine parties’ rights under the law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Disposition </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How the appellant court treated the lower court’s ruling </a:t>
            </a:r>
          </a:p>
          <a:p>
            <a:pPr marR="0" lvl="0" algn="l" defTabSz="914400" rtl="0" eaLnBrk="1" fontAlgn="auto" latinLnBrk="0" hangingPunct="1">
              <a:lnSpc>
                <a:spcPct val="100000"/>
              </a:lnSpc>
              <a:spcBef>
                <a:spcPts val="1200"/>
              </a:spcBef>
              <a:spcAft>
                <a:spcPts val="0"/>
              </a:spcAft>
              <a:buClr>
                <a:srgbClr val="000000"/>
              </a:buClr>
              <a:buSzTx/>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Appellant’s Trial Court Role </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Whether the party making the appeal was the plaintiff or defendant in the lower court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59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252507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785988"/>
            <a:ext cx="8677645" cy="1031031"/>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200" b="1" dirty="0">
                <a:latin typeface="Lato"/>
                <a:ea typeface="Lato"/>
                <a:cs typeface="Lato"/>
                <a:sym typeface="Lato"/>
              </a:rPr>
              <a:t>What Is </a:t>
            </a:r>
            <a:r>
              <a:rPr lang="en-US" sz="3200" b="1" dirty="0">
                <a:latin typeface="Lato"/>
                <a:ea typeface="Lato"/>
                <a:cs typeface="Lato"/>
                <a:sym typeface="Lato"/>
              </a:rPr>
              <a:t> </a:t>
            </a:r>
            <a:r>
              <a:rPr lang="en-US" sz="3200" b="1" dirty="0" err="1">
                <a:latin typeface="Lato"/>
                <a:ea typeface="Lato"/>
                <a:cs typeface="Lato"/>
                <a:sym typeface="Lato"/>
              </a:rPr>
              <a:t>OnLAW</a:t>
            </a:r>
            <a:r>
              <a:rPr lang="en-US" sz="3200" b="1" baseline="30000" dirty="0">
                <a:latin typeface="Lato"/>
                <a:ea typeface="Lato"/>
                <a:cs typeface="Lato"/>
                <a:sym typeface="Lato"/>
              </a:rPr>
              <a:t>®</a:t>
            </a:r>
            <a:r>
              <a:rPr lang="en-US" sz="3200" b="1" dirty="0">
                <a:latin typeface="Lato"/>
                <a:ea typeface="Lato"/>
                <a:cs typeface="Lato"/>
                <a:sym typeface="Lato"/>
              </a:rPr>
              <a:t> Pro </a:t>
            </a:r>
            <a:br>
              <a:rPr lang="en-US" sz="3200" b="1" dirty="0">
                <a:latin typeface="Lato"/>
                <a:ea typeface="Lato"/>
                <a:cs typeface="Lato"/>
                <a:sym typeface="Lato"/>
              </a:rPr>
            </a:br>
            <a:r>
              <a:rPr lang="en-US" sz="3200" b="1" dirty="0">
                <a:latin typeface="Lato"/>
                <a:ea typeface="Lato"/>
                <a:cs typeface="Lato"/>
                <a:sym typeface="Lato"/>
              </a:rPr>
              <a:t>plus CEB Practitioner™</a:t>
            </a:r>
            <a:r>
              <a:rPr lang="en" sz="3200" b="1" dirty="0">
                <a:latin typeface="Lato"/>
                <a:ea typeface="Lato"/>
                <a:cs typeface="Lato"/>
                <a:sym typeface="Lato"/>
              </a:rPr>
              <a:t>?</a:t>
            </a:r>
            <a:endParaRPr sz="32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931308"/>
            <a:ext cx="7723843" cy="2369849"/>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OnLAW Pro is CEB’s flagship platform, providing access to CEB's authoritative California practice guides, integrated with primary law including case law and statutes. It also includes TrueCite, CEB's case law citator, which indicates whether a case is good law.  </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Practitioner is built to complement OnLAW Pro, and is designed to give you practical tools, guidance, and expert insights that support day-to-day legal tasks. These include annotated forms, checklists, strategy notes and step-by-step guidance. </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Practitioner content is embedded within OnLAW Pro and appears in-line with relevant research topics to streamline drafting, advising, and filing workflows.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9936194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 Search Filters</a:t>
            </a: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3330073"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rPr>
              <a:t>Year</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For this, we’ll choose custom range: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1997-1997</a:t>
            </a:r>
            <a:r>
              <a:rPr lang="en-US" sz="1600" dirty="0">
                <a:highlight>
                  <a:srgbClr val="00FFFF"/>
                </a:highlight>
                <a:latin typeface="Lato Light"/>
                <a:ea typeface="Lato Light"/>
                <a:cs typeface="Lato Light"/>
                <a:sym typeface="Lato Light"/>
              </a:rPr>
              <a:t>.</a:t>
            </a:r>
            <a:endPar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search showing &quot;Year&quot; filtered to 1997">
            <a:extLst>
              <a:ext uri="{FF2B5EF4-FFF2-40B4-BE49-F238E27FC236}">
                <a16:creationId xmlns:a16="http://schemas.microsoft.com/office/drawing/2014/main" id="{48D9B377-45C1-7482-DA2E-F7680DC3B1AB}"/>
              </a:ext>
            </a:extLst>
          </p:cNvPr>
          <p:cNvPicPr>
            <a:picLocks noChangeAspect="1"/>
          </p:cNvPicPr>
          <p:nvPr/>
        </p:nvPicPr>
        <p:blipFill>
          <a:blip r:embed="rId4"/>
          <a:stretch>
            <a:fillRect/>
          </a:stretch>
        </p:blipFill>
        <p:spPr>
          <a:xfrm>
            <a:off x="5176436" y="1579443"/>
            <a:ext cx="2411719" cy="26943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64635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Case Search Filters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This leaves us with 1 result: </a:t>
            </a:r>
            <a:r>
              <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rPr>
              <a:t>People ex rel. Gallo v. Acuna</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14 Cal. 4th 1090, 1099, 929 P.2d 596, 60 Cal. Rptr. 2d 277 (1997).</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search with &quot;Court&quot; and &quot;Year&quot; filters applied to return intended result">
            <a:extLst>
              <a:ext uri="{FF2B5EF4-FFF2-40B4-BE49-F238E27FC236}">
                <a16:creationId xmlns:a16="http://schemas.microsoft.com/office/drawing/2014/main" id="{203BF6E9-EFA6-401F-D2B5-10F1C39D67B5}"/>
              </a:ext>
            </a:extLst>
          </p:cNvPr>
          <p:cNvPicPr>
            <a:picLocks noChangeAspect="1"/>
          </p:cNvPicPr>
          <p:nvPr/>
        </p:nvPicPr>
        <p:blipFill>
          <a:blip r:embed="rId4"/>
          <a:stretch>
            <a:fillRect/>
          </a:stretch>
        </p:blipFill>
        <p:spPr>
          <a:xfrm>
            <a:off x="2434425" y="2410409"/>
            <a:ext cx="4641850" cy="199326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742496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7801333"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see the TrueCite citator treatment next to the party names, which we’ll come back to in a moment.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search result with TrueCite Caution flag highlighted">
            <a:extLst>
              <a:ext uri="{FF2B5EF4-FFF2-40B4-BE49-F238E27FC236}">
                <a16:creationId xmlns:a16="http://schemas.microsoft.com/office/drawing/2014/main" id="{8D8F4227-229D-5C33-8B74-9E909E067950}"/>
              </a:ext>
            </a:extLst>
          </p:cNvPr>
          <p:cNvPicPr>
            <a:picLocks noChangeAspect="1"/>
          </p:cNvPicPr>
          <p:nvPr/>
        </p:nvPicPr>
        <p:blipFill>
          <a:blip r:embed="rId4"/>
          <a:stretch>
            <a:fillRect/>
          </a:stretch>
        </p:blipFill>
        <p:spPr>
          <a:xfrm>
            <a:off x="1759133" y="2716065"/>
            <a:ext cx="5992434" cy="153325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94387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55158"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into the case will give us more information, including the citation and case information at the top, as well as the option to print the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with citation, date, court, and option to print highlighted">
            <a:extLst>
              <a:ext uri="{FF2B5EF4-FFF2-40B4-BE49-F238E27FC236}">
                <a16:creationId xmlns:a16="http://schemas.microsoft.com/office/drawing/2014/main" id="{336E308A-8A90-4D3F-FB4D-9B4AE1CD22D5}"/>
              </a:ext>
            </a:extLst>
          </p:cNvPr>
          <p:cNvPicPr>
            <a:picLocks noChangeAspect="1"/>
          </p:cNvPicPr>
          <p:nvPr/>
        </p:nvPicPr>
        <p:blipFill>
          <a:blip r:embed="rId4"/>
          <a:stretch>
            <a:fillRect/>
          </a:stretch>
        </p:blipFill>
        <p:spPr>
          <a:xfrm>
            <a:off x="3704820" y="1621422"/>
            <a:ext cx="4881880" cy="25673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561537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55158"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see the Case Outline on the left, which moves with us as we navigate the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with responsive case outline navigation highlighted">
            <a:extLst>
              <a:ext uri="{FF2B5EF4-FFF2-40B4-BE49-F238E27FC236}">
                <a16:creationId xmlns:a16="http://schemas.microsoft.com/office/drawing/2014/main" id="{A0DCFE75-EC73-186A-807F-0F99976C04FE}"/>
              </a:ext>
            </a:extLst>
          </p:cNvPr>
          <p:cNvPicPr>
            <a:picLocks noChangeAspect="1"/>
          </p:cNvPicPr>
          <p:nvPr/>
        </p:nvPicPr>
        <p:blipFill>
          <a:blip r:embed="rId4"/>
          <a:stretch>
            <a:fillRect/>
          </a:stretch>
        </p:blipFill>
        <p:spPr>
          <a:xfrm>
            <a:off x="3458256" y="1690027"/>
            <a:ext cx="5048250" cy="26689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974347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55158"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Within the case, we’ll find links to other sources of primary law, including statutes and cases.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with links to primary law highlighted">
            <a:extLst>
              <a:ext uri="{FF2B5EF4-FFF2-40B4-BE49-F238E27FC236}">
                <a16:creationId xmlns:a16="http://schemas.microsoft.com/office/drawing/2014/main" id="{86AF39A3-1C62-FA08-42D1-622FB939330E}"/>
              </a:ext>
            </a:extLst>
          </p:cNvPr>
          <p:cNvPicPr>
            <a:picLocks noChangeAspect="1"/>
          </p:cNvPicPr>
          <p:nvPr/>
        </p:nvPicPr>
        <p:blipFill>
          <a:blip r:embed="rId4"/>
          <a:stretch>
            <a:fillRect/>
          </a:stretch>
        </p:blipFill>
        <p:spPr>
          <a:xfrm>
            <a:off x="3888700" y="1546520"/>
            <a:ext cx="4546600" cy="284353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553315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555158" cy="230829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any of these links will open those documents within the document viewer, with the same options to pop out, minimize, or close the document as we had for secondary sources.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Document viewer with options to pop out, minimize, or close highlighted">
            <a:extLst>
              <a:ext uri="{FF2B5EF4-FFF2-40B4-BE49-F238E27FC236}">
                <a16:creationId xmlns:a16="http://schemas.microsoft.com/office/drawing/2014/main" id="{3EFC5026-D21E-6BA5-52AD-71BBB9E8B4A5}"/>
              </a:ext>
            </a:extLst>
          </p:cNvPr>
          <p:cNvPicPr>
            <a:picLocks noChangeAspect="1"/>
          </p:cNvPicPr>
          <p:nvPr/>
        </p:nvPicPr>
        <p:blipFill>
          <a:blip r:embed="rId4"/>
          <a:stretch>
            <a:fillRect/>
          </a:stretch>
        </p:blipFill>
        <p:spPr>
          <a:xfrm>
            <a:off x="3490846" y="1668441"/>
            <a:ext cx="5311989" cy="261315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085678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Navigating a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94920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highlight and copy text with a citation in either California or standard Bluebook format.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Text from a document in OnLAW Pro with option to copy with a formatted citation highlighted">
            <a:extLst>
              <a:ext uri="{FF2B5EF4-FFF2-40B4-BE49-F238E27FC236}">
                <a16:creationId xmlns:a16="http://schemas.microsoft.com/office/drawing/2014/main" id="{4E582B26-E4C9-B9D2-66AF-29FE12ED5371}"/>
              </a:ext>
            </a:extLst>
          </p:cNvPr>
          <p:cNvPicPr>
            <a:picLocks noChangeAspect="1"/>
          </p:cNvPicPr>
          <p:nvPr/>
        </p:nvPicPr>
        <p:blipFill>
          <a:blip r:embed="rId4"/>
          <a:stretch>
            <a:fillRect/>
          </a:stretch>
        </p:blipFill>
        <p:spPr>
          <a:xfrm>
            <a:off x="1486597" y="2733092"/>
            <a:ext cx="6537506" cy="146863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96207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an Unknown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949206"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As mentioned before, it’s usually best to search secondary sources and find relevant cases through their citations. However, after you familiarize yourself with the law, you can search for factually similar cases using either natural language or </a:t>
            </a:r>
            <a:r>
              <a:rPr kumimoji="0" lang="en-US" sz="1600" b="0" i="0" u="none" strike="noStrike" kern="0" cap="none" spc="0" normalizeH="0" baseline="0" noProof="0" dirty="0" err="1">
                <a:ln>
                  <a:noFill/>
                </a:ln>
                <a:solidFill>
                  <a:srgbClr val="000000"/>
                </a:solidFill>
                <a:effectLst/>
                <a:uLnTx/>
                <a:uFillTx/>
                <a:latin typeface="Lato Light"/>
                <a:ea typeface="Lato Light"/>
                <a:cs typeface="Lato Light"/>
                <a:sym typeface="Lato Light"/>
              </a:rPr>
              <a:t>boolean</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terms &amp; connectors.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7687560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Boolean Terms &amp; Connectors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69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graphicFrame>
        <p:nvGraphicFramePr>
          <p:cNvPr id="3" name="Table 2">
            <a:extLst>
              <a:ext uri="{FF2B5EF4-FFF2-40B4-BE49-F238E27FC236}">
                <a16:creationId xmlns:a16="http://schemas.microsoft.com/office/drawing/2014/main" id="{C7FFE244-5C4A-8556-7D48-7BF2B1809A95}"/>
              </a:ext>
            </a:extLst>
          </p:cNvPr>
          <p:cNvGraphicFramePr>
            <a:graphicFrameLocks noGrp="1"/>
          </p:cNvGraphicFramePr>
          <p:nvPr>
            <p:extLst>
              <p:ext uri="{D42A27DB-BD31-4B8C-83A1-F6EECF244321}">
                <p14:modId xmlns:p14="http://schemas.microsoft.com/office/powerpoint/2010/main" val="2068869957"/>
              </p:ext>
            </p:extLst>
          </p:nvPr>
        </p:nvGraphicFramePr>
        <p:xfrm>
          <a:off x="1193716" y="673337"/>
          <a:ext cx="6253567" cy="3778422"/>
        </p:xfrm>
        <a:graphic>
          <a:graphicData uri="http://schemas.openxmlformats.org/drawingml/2006/table">
            <a:tbl>
              <a:tblPr firstRow="1" firstCol="1" bandRow="1">
                <a:tableStyleId>{5C22544A-7EE6-4342-B048-85BDC9FD1C3A}</a:tableStyleId>
              </a:tblPr>
              <a:tblGrid>
                <a:gridCol w="1518834">
                  <a:extLst>
                    <a:ext uri="{9D8B030D-6E8A-4147-A177-3AD203B41FA5}">
                      <a16:colId xmlns:a16="http://schemas.microsoft.com/office/drawing/2014/main" val="2788820644"/>
                    </a:ext>
                  </a:extLst>
                </a:gridCol>
                <a:gridCol w="2638420">
                  <a:extLst>
                    <a:ext uri="{9D8B030D-6E8A-4147-A177-3AD203B41FA5}">
                      <a16:colId xmlns:a16="http://schemas.microsoft.com/office/drawing/2014/main" val="4289019666"/>
                    </a:ext>
                  </a:extLst>
                </a:gridCol>
                <a:gridCol w="2096313">
                  <a:extLst>
                    <a:ext uri="{9D8B030D-6E8A-4147-A177-3AD203B41FA5}">
                      <a16:colId xmlns:a16="http://schemas.microsoft.com/office/drawing/2014/main" val="3936905346"/>
                    </a:ext>
                  </a:extLst>
                </a:gridCol>
              </a:tblGrid>
              <a:tr h="115692">
                <a:tc gridSpan="3">
                  <a:txBody>
                    <a:bodyPr/>
                    <a:lstStyle/>
                    <a:p>
                      <a:pPr marL="0" marR="0" algn="ctr">
                        <a:spcBef>
                          <a:spcPts val="0"/>
                        </a:spcBef>
                        <a:spcAft>
                          <a:spcPts val="0"/>
                        </a:spcAft>
                      </a:pPr>
                      <a:r>
                        <a:rPr lang="en-US" sz="1000" dirty="0">
                          <a:effectLst/>
                        </a:rPr>
                        <a:t>Boolean Terms and Connectors</a:t>
                      </a:r>
                      <a:endParaRPr lang="en-US" sz="1000" dirty="0">
                        <a:effectLst/>
                        <a:latin typeface="Times New Roman" panose="02020603050405020304" pitchFamily="18" charset="0"/>
                        <a:ea typeface="Arial Unicode MS"/>
                      </a:endParaRPr>
                    </a:p>
                  </a:txBody>
                  <a:tcPr marL="4647" marR="4647" marT="4647" marB="4647"/>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8374730"/>
                  </a:ext>
                </a:extLst>
              </a:tr>
              <a:tr h="115692">
                <a:tc>
                  <a:txBody>
                    <a:bodyPr/>
                    <a:lstStyle/>
                    <a:p>
                      <a:pPr marL="0" marR="0" algn="ctr">
                        <a:spcBef>
                          <a:spcPts val="0"/>
                        </a:spcBef>
                        <a:spcAft>
                          <a:spcPts val="0"/>
                        </a:spcAft>
                      </a:pPr>
                      <a:r>
                        <a:rPr lang="en-US" sz="1000" dirty="0">
                          <a:effectLst/>
                        </a:rPr>
                        <a:t>Connector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Description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Example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4039676513"/>
                  </a:ext>
                </a:extLst>
              </a:tr>
              <a:tr h="220709">
                <a:tc>
                  <a:txBody>
                    <a:bodyPr/>
                    <a:lstStyle/>
                    <a:p>
                      <a:pPr marL="0" marR="0" algn="ctr">
                        <a:spcBef>
                          <a:spcPts val="0"/>
                        </a:spcBef>
                        <a:spcAft>
                          <a:spcPts val="0"/>
                        </a:spcAft>
                      </a:pPr>
                      <a:r>
                        <a:rPr lang="en-US" sz="1000" dirty="0">
                          <a:effectLst/>
                        </a:rPr>
                        <a:t>AND </a:t>
                      </a:r>
                    </a:p>
                    <a:p>
                      <a:pPr marL="0" marR="0" algn="ctr">
                        <a:spcBef>
                          <a:spcPts val="0"/>
                        </a:spcBef>
                        <a:spcAft>
                          <a:spcPts val="0"/>
                        </a:spcAft>
                      </a:pPr>
                      <a:r>
                        <a:rPr lang="en-US" sz="1000" dirty="0">
                          <a:effectLst/>
                        </a:rPr>
                        <a:t>&amp;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Both terms are found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disability AND discrimination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2144718830"/>
                  </a:ext>
                </a:extLst>
              </a:tr>
              <a:tr h="220709">
                <a:tc>
                  <a:txBody>
                    <a:bodyPr/>
                    <a:lstStyle/>
                    <a:p>
                      <a:pPr marL="0" marR="0" algn="ctr">
                        <a:spcBef>
                          <a:spcPts val="0"/>
                        </a:spcBef>
                        <a:spcAft>
                          <a:spcPts val="0"/>
                        </a:spcAft>
                      </a:pPr>
                      <a:r>
                        <a:rPr lang="en-US" sz="1000" dirty="0">
                          <a:effectLst/>
                        </a:rPr>
                        <a:t>OR </a:t>
                      </a:r>
                    </a:p>
                    <a:p>
                      <a:pPr marL="0" marR="0" algn="ctr">
                        <a:spcBef>
                          <a:spcPts val="0"/>
                        </a:spcBef>
                        <a:spcAft>
                          <a:spcPts val="0"/>
                        </a:spcAft>
                      </a:pPr>
                      <a:r>
                        <a:rPr lang="en-US" sz="1000" dirty="0">
                          <a:effectLst/>
                        </a:rPr>
                        <a:t>(space)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Either term is found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discharge OR expel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304151902"/>
                  </a:ext>
                </a:extLst>
              </a:tr>
              <a:tr h="325727">
                <a:tc>
                  <a:txBody>
                    <a:bodyPr/>
                    <a:lstStyle/>
                    <a:p>
                      <a:pPr marL="0" marR="0" algn="ctr">
                        <a:spcBef>
                          <a:spcPts val="0"/>
                        </a:spcBef>
                        <a:spcAft>
                          <a:spcPts val="0"/>
                        </a:spcAft>
                      </a:pPr>
                      <a:r>
                        <a:rPr lang="en-US" sz="1000" dirty="0">
                          <a:effectLst/>
                        </a:rPr>
                        <a:t>NOT </a:t>
                      </a:r>
                    </a:p>
                    <a:p>
                      <a:pPr marL="0" marR="0" algn="ctr">
                        <a:spcBef>
                          <a:spcPts val="0"/>
                        </a:spcBef>
                        <a:spcAft>
                          <a:spcPts val="0"/>
                        </a:spcAft>
                      </a:pPr>
                      <a:r>
                        <a:rPr lang="en-US" sz="1000" dirty="0">
                          <a:effectLst/>
                        </a:rPr>
                        <a:t>BUT NOT </a:t>
                      </a:r>
                    </a:p>
                    <a:p>
                      <a:pPr marL="0" marR="0" algn="ctr">
                        <a:spcBef>
                          <a:spcPts val="0"/>
                        </a:spcBef>
                        <a:spcAft>
                          <a:spcPts val="0"/>
                        </a:spcAft>
                      </a:pPr>
                      <a:r>
                        <a:rPr lang="en-US" sz="1000" dirty="0">
                          <a:effectLst/>
                        </a:rPr>
                        <a:t>%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 must not be found </a:t>
                      </a:r>
                    </a:p>
                    <a:p>
                      <a:pPr marL="0" marR="0" algn="ctr">
                        <a:spcBef>
                          <a:spcPts val="0"/>
                        </a:spcBef>
                        <a:spcAft>
                          <a:spcPts val="0"/>
                        </a:spcAft>
                      </a:pPr>
                      <a:r>
                        <a:rPr lang="en-US" sz="1000"/>
                        <a:t>(should be added to the end of the query)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sex NOT gender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580751407"/>
                  </a:ext>
                </a:extLst>
              </a:tr>
              <a:tr h="115692">
                <a:tc>
                  <a:txBody>
                    <a:bodyPr/>
                    <a:lstStyle/>
                    <a:p>
                      <a:pPr marL="0" marR="0" algn="ctr">
                        <a:spcBef>
                          <a:spcPts val="0"/>
                        </a:spcBef>
                        <a:spcAft>
                          <a:spcPts val="0"/>
                        </a:spcAft>
                      </a:pPr>
                      <a:r>
                        <a:rPr lang="en-US" sz="1000" dirty="0">
                          <a:effectLst/>
                        </a:rPr>
                        <a:t>"___"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Exact phrase match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"strict liability"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2426552360"/>
                  </a:ext>
                </a:extLst>
              </a:tr>
              <a:tr h="220709">
                <a:tc>
                  <a:txBody>
                    <a:bodyPr/>
                    <a:lstStyle/>
                    <a:p>
                      <a:pPr marL="0" marR="0" algn="ctr">
                        <a:spcBef>
                          <a:spcPts val="0"/>
                        </a:spcBef>
                        <a:spcAft>
                          <a:spcPts val="0"/>
                        </a:spcAft>
                      </a:pPr>
                      <a:r>
                        <a:rPr lang="en-US" sz="1000" dirty="0">
                          <a:effectLst/>
                        </a:rPr>
                        <a:t>/s </a:t>
                      </a:r>
                    </a:p>
                    <a:p>
                      <a:pPr marL="0" marR="0" algn="ctr">
                        <a:spcBef>
                          <a:spcPts val="0"/>
                        </a:spcBef>
                        <a:spcAft>
                          <a:spcPts val="0"/>
                        </a:spcAft>
                      </a:pPr>
                      <a:r>
                        <a:rPr lang="en-US" sz="1000" dirty="0">
                          <a:effectLst/>
                        </a:rPr>
                        <a:t>w/s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are found within the same sentence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reasonable /s person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3226503851"/>
                  </a:ext>
                </a:extLst>
              </a:tr>
              <a:tr h="220709">
                <a:tc>
                  <a:txBody>
                    <a:bodyPr/>
                    <a:lstStyle/>
                    <a:p>
                      <a:pPr marL="0" marR="0" algn="ctr">
                        <a:spcBef>
                          <a:spcPts val="0"/>
                        </a:spcBef>
                        <a:spcAft>
                          <a:spcPts val="0"/>
                        </a:spcAft>
                      </a:pPr>
                      <a:r>
                        <a:rPr lang="en-US" sz="1000" dirty="0">
                          <a:effectLst/>
                        </a:rPr>
                        <a:t>/p </a:t>
                      </a:r>
                    </a:p>
                    <a:p>
                      <a:pPr marL="0" marR="0" algn="ctr">
                        <a:spcBef>
                          <a:spcPts val="0"/>
                        </a:spcBef>
                        <a:spcAft>
                          <a:spcPts val="0"/>
                        </a:spcAft>
                      </a:pPr>
                      <a:r>
                        <a:rPr lang="en-US" sz="1000" dirty="0">
                          <a:effectLst/>
                        </a:rPr>
                        <a:t>w/p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are found within the same paragraph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fraud /p inducement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3234317082"/>
                  </a:ext>
                </a:extLst>
              </a:tr>
              <a:tr h="220709">
                <a:tc>
                  <a:txBody>
                    <a:bodyPr/>
                    <a:lstStyle/>
                    <a:p>
                      <a:pPr marL="0" marR="0" algn="ctr">
                        <a:spcBef>
                          <a:spcPts val="0"/>
                        </a:spcBef>
                        <a:spcAft>
                          <a:spcPts val="0"/>
                        </a:spcAft>
                      </a:pPr>
                      <a:r>
                        <a:rPr lang="en-US" sz="1000" dirty="0">
                          <a:effectLst/>
                        </a:rPr>
                        <a:t>/n </a:t>
                      </a:r>
                    </a:p>
                    <a:p>
                      <a:pPr marL="0" marR="0" algn="ctr">
                        <a:spcBef>
                          <a:spcPts val="0"/>
                        </a:spcBef>
                        <a:spcAft>
                          <a:spcPts val="0"/>
                        </a:spcAft>
                      </a:pPr>
                      <a:r>
                        <a:rPr lang="en-US" sz="1000" dirty="0">
                          <a:effectLst/>
                        </a:rPr>
                        <a:t>w/n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are found within n words of each other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liability /5 insurance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1164813201"/>
                  </a:ext>
                </a:extLst>
              </a:tr>
              <a:tr h="220709">
                <a:tc>
                  <a:txBody>
                    <a:bodyPr/>
                    <a:lstStyle/>
                    <a:p>
                      <a:pPr marL="0" marR="0" algn="ctr">
                        <a:spcBef>
                          <a:spcPts val="0"/>
                        </a:spcBef>
                        <a:spcAft>
                          <a:spcPts val="0"/>
                        </a:spcAft>
                      </a:pPr>
                      <a:r>
                        <a:rPr lang="en-US" sz="1000" dirty="0">
                          <a:effectLst/>
                        </a:rPr>
                        <a:t>+s </a:t>
                      </a:r>
                    </a:p>
                    <a:p>
                      <a:pPr marL="0" marR="0" algn="ctr">
                        <a:spcBef>
                          <a:spcPts val="0"/>
                        </a:spcBef>
                        <a:spcAft>
                          <a:spcPts val="0"/>
                        </a:spcAft>
                      </a:pPr>
                      <a:r>
                        <a:rPr lang="en-US" sz="1000" dirty="0">
                          <a:effectLst/>
                        </a:rPr>
                        <a:t>pre/s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are found within the same sentence and in order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unlawful +s detainer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2242183533"/>
                  </a:ext>
                </a:extLst>
              </a:tr>
              <a:tr h="220709">
                <a:tc>
                  <a:txBody>
                    <a:bodyPr/>
                    <a:lstStyle/>
                    <a:p>
                      <a:pPr marL="0" marR="0" algn="ctr">
                        <a:spcBef>
                          <a:spcPts val="0"/>
                        </a:spcBef>
                        <a:spcAft>
                          <a:spcPts val="0"/>
                        </a:spcAft>
                      </a:pPr>
                      <a:r>
                        <a:rPr lang="en-US" sz="1000" dirty="0">
                          <a:effectLst/>
                        </a:rPr>
                        <a:t>+p </a:t>
                      </a:r>
                    </a:p>
                    <a:p>
                      <a:pPr marL="0" marR="0" algn="ctr">
                        <a:spcBef>
                          <a:spcPts val="0"/>
                        </a:spcBef>
                        <a:spcAft>
                          <a:spcPts val="0"/>
                        </a:spcAft>
                      </a:pPr>
                      <a:r>
                        <a:rPr lang="en-US" sz="1000" dirty="0">
                          <a:effectLst/>
                        </a:rPr>
                        <a:t>pre/p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are found within the same paragraph and in order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malicious +p intent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3217390277"/>
                  </a:ext>
                </a:extLst>
              </a:tr>
              <a:tr h="220709">
                <a:tc>
                  <a:txBody>
                    <a:bodyPr/>
                    <a:lstStyle/>
                    <a:p>
                      <a:pPr marL="0" marR="0" algn="ctr">
                        <a:spcBef>
                          <a:spcPts val="0"/>
                        </a:spcBef>
                        <a:spcAft>
                          <a:spcPts val="0"/>
                        </a:spcAft>
                      </a:pPr>
                      <a:r>
                        <a:rPr lang="en-US" sz="1000" dirty="0">
                          <a:effectLst/>
                        </a:rPr>
                        <a:t>+n </a:t>
                      </a:r>
                    </a:p>
                    <a:p>
                      <a:pPr marL="0" marR="0" algn="ctr">
                        <a:spcBef>
                          <a:spcPts val="0"/>
                        </a:spcBef>
                        <a:spcAft>
                          <a:spcPts val="0"/>
                        </a:spcAft>
                      </a:pPr>
                      <a:r>
                        <a:rPr lang="en-US" sz="1000" dirty="0">
                          <a:effectLst/>
                        </a:rPr>
                        <a:t>pre/n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Terms within n words of each other and in order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wrongful +10 termination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201377462"/>
                  </a:ext>
                </a:extLst>
              </a:tr>
              <a:tr h="220709">
                <a:tc>
                  <a:txBody>
                    <a:bodyPr/>
                    <a:lstStyle/>
                    <a:p>
                      <a:pPr marL="0" marR="0" algn="ctr">
                        <a:spcBef>
                          <a:spcPts val="0"/>
                        </a:spcBef>
                        <a:spcAft>
                          <a:spcPts val="0"/>
                        </a:spcAft>
                      </a:pPr>
                      <a:r>
                        <a:rPr lang="en-US" sz="1000" dirty="0">
                          <a:effectLst/>
                        </a:rPr>
                        <a:t>(___)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Grouping terms </a:t>
                      </a:r>
                      <a:endParaRPr lang="en-US" sz="1000" dirty="0">
                        <a:effectLst/>
                        <a:latin typeface="Times New Roman" panose="02020603050405020304" pitchFamily="18" charset="0"/>
                        <a:ea typeface="Arial Unicode MS"/>
                      </a:endParaRPr>
                    </a:p>
                  </a:txBody>
                  <a:tcPr marL="4647" marR="4647" marT="4647" marB="4647"/>
                </a:tc>
                <a:tc>
                  <a:txBody>
                    <a:bodyPr/>
                    <a:lstStyle/>
                    <a:p>
                      <a:pPr marL="0" marR="0" algn="ctr">
                        <a:spcBef>
                          <a:spcPts val="0"/>
                        </a:spcBef>
                        <a:spcAft>
                          <a:spcPts val="0"/>
                        </a:spcAft>
                      </a:pPr>
                      <a:r>
                        <a:rPr lang="en-US" sz="1000" dirty="0">
                          <a:effectLst/>
                        </a:rPr>
                        <a:t>(untrue OR pretextual) /p (decision OR action) </a:t>
                      </a:r>
                      <a:endParaRPr lang="en-US" sz="1000" dirty="0">
                        <a:effectLst/>
                        <a:latin typeface="Times New Roman" panose="02020603050405020304" pitchFamily="18" charset="0"/>
                        <a:ea typeface="Arial Unicode MS"/>
                      </a:endParaRPr>
                    </a:p>
                  </a:txBody>
                  <a:tcPr marL="4647" marR="4647" marT="4647" marB="4647"/>
                </a:tc>
                <a:extLst>
                  <a:ext uri="{0D108BD9-81ED-4DB2-BD59-A6C34878D82A}">
                    <a16:rowId xmlns:a16="http://schemas.microsoft.com/office/drawing/2014/main" val="270037593"/>
                  </a:ext>
                </a:extLst>
              </a:tr>
            </a:tbl>
          </a:graphicData>
        </a:graphic>
      </p:graphicFrame>
    </p:spTree>
    <p:extLst>
      <p:ext uri="{BB962C8B-B14F-4D97-AF65-F5344CB8AC3E}">
        <p14:creationId xmlns:p14="http://schemas.microsoft.com/office/powerpoint/2010/main" val="3581652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31075"/>
            <a:ext cx="7981800" cy="6618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000" b="1" dirty="0">
                <a:latin typeface="Lato"/>
                <a:ea typeface="Lato"/>
                <a:cs typeface="Lato"/>
                <a:sym typeface="Lato"/>
              </a:rPr>
              <a:t>Who Contributes to CEB?</a:t>
            </a:r>
            <a:endParaRPr sz="40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50810" y="1828825"/>
            <a:ext cx="7889980" cy="2031295"/>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1,200 plus contributors, including California’s top judges and legal practitioners </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Unparalleled depth of content and practical insights</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Exclusive content written by the state’s top sitting judges and seasoned attorneys</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Practical, real-world solutions to the challenges you face every day</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Expert insights from in-depth legal analysis to step-by-step guidance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619511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Boolean Terms &amp; Connectors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70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graphicFrame>
        <p:nvGraphicFramePr>
          <p:cNvPr id="2" name="Table 1">
            <a:extLst>
              <a:ext uri="{FF2B5EF4-FFF2-40B4-BE49-F238E27FC236}">
                <a16:creationId xmlns:a16="http://schemas.microsoft.com/office/drawing/2014/main" id="{03D869C8-3A47-77E6-4585-38A626417544}"/>
              </a:ext>
            </a:extLst>
          </p:cNvPr>
          <p:cNvGraphicFramePr>
            <a:graphicFrameLocks noGrp="1"/>
          </p:cNvGraphicFramePr>
          <p:nvPr>
            <p:extLst>
              <p:ext uri="{D42A27DB-BD31-4B8C-83A1-F6EECF244321}">
                <p14:modId xmlns:p14="http://schemas.microsoft.com/office/powerpoint/2010/main" val="3634273809"/>
              </p:ext>
            </p:extLst>
          </p:nvPr>
        </p:nvGraphicFramePr>
        <p:xfrm>
          <a:off x="1875295" y="1058434"/>
          <a:ext cx="5424407" cy="1511170"/>
        </p:xfrm>
        <a:graphic>
          <a:graphicData uri="http://schemas.openxmlformats.org/drawingml/2006/table">
            <a:tbl>
              <a:tblPr firstRow="1" firstCol="1" bandRow="1">
                <a:tableStyleId>{5C22544A-7EE6-4342-B048-85BDC9FD1C3A}</a:tableStyleId>
              </a:tblPr>
              <a:tblGrid>
                <a:gridCol w="2208508">
                  <a:extLst>
                    <a:ext uri="{9D8B030D-6E8A-4147-A177-3AD203B41FA5}">
                      <a16:colId xmlns:a16="http://schemas.microsoft.com/office/drawing/2014/main" val="2854944757"/>
                    </a:ext>
                  </a:extLst>
                </a:gridCol>
                <a:gridCol w="1526583">
                  <a:extLst>
                    <a:ext uri="{9D8B030D-6E8A-4147-A177-3AD203B41FA5}">
                      <a16:colId xmlns:a16="http://schemas.microsoft.com/office/drawing/2014/main" val="1256217496"/>
                    </a:ext>
                  </a:extLst>
                </a:gridCol>
                <a:gridCol w="1689316">
                  <a:extLst>
                    <a:ext uri="{9D8B030D-6E8A-4147-A177-3AD203B41FA5}">
                      <a16:colId xmlns:a16="http://schemas.microsoft.com/office/drawing/2014/main" val="2015847922"/>
                    </a:ext>
                  </a:extLst>
                </a:gridCol>
              </a:tblGrid>
              <a:tr h="260039">
                <a:tc gridSpan="3">
                  <a:txBody>
                    <a:bodyPr/>
                    <a:lstStyle/>
                    <a:p>
                      <a:pPr marL="0" marR="0" algn="ctr">
                        <a:spcBef>
                          <a:spcPts val="0"/>
                        </a:spcBef>
                        <a:spcAft>
                          <a:spcPts val="0"/>
                        </a:spcAft>
                      </a:pPr>
                      <a:r>
                        <a:rPr lang="en-US" sz="1200" dirty="0">
                          <a:effectLst/>
                        </a:rPr>
                        <a:t>Variant Matching</a:t>
                      </a:r>
                      <a:endParaRPr lang="en-US" sz="1200" dirty="0">
                        <a:effectLst/>
                        <a:latin typeface="Times New Roman" panose="02020603050405020304" pitchFamily="18" charset="0"/>
                        <a:ea typeface="Arial Unicode MS"/>
                      </a:endParaRPr>
                    </a:p>
                  </a:txBody>
                  <a:tcPr marL="5723" marR="5723" marT="5723" marB="5723"/>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83044651"/>
                  </a:ext>
                </a:extLst>
              </a:tr>
              <a:tr h="260039">
                <a:tc>
                  <a:txBody>
                    <a:bodyPr/>
                    <a:lstStyle/>
                    <a:p>
                      <a:pPr marL="0" marR="0">
                        <a:spcBef>
                          <a:spcPts val="0"/>
                        </a:spcBef>
                        <a:spcAft>
                          <a:spcPts val="0"/>
                        </a:spcAft>
                      </a:pPr>
                      <a:r>
                        <a:rPr lang="en-US" sz="1200" dirty="0">
                          <a:effectLst/>
                        </a:rPr>
                        <a:t>Description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Example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Matches </a:t>
                      </a:r>
                      <a:endParaRPr lang="en-US" sz="1200" dirty="0">
                        <a:effectLst/>
                        <a:latin typeface="Times New Roman" panose="02020603050405020304" pitchFamily="18" charset="0"/>
                        <a:ea typeface="Arial Unicode MS"/>
                      </a:endParaRPr>
                    </a:p>
                  </a:txBody>
                  <a:tcPr marL="5723" marR="5723" marT="5723" marB="5723"/>
                </a:tc>
                <a:extLst>
                  <a:ext uri="{0D108BD9-81ED-4DB2-BD59-A6C34878D82A}">
                    <a16:rowId xmlns:a16="http://schemas.microsoft.com/office/drawing/2014/main" val="4165453190"/>
                  </a:ext>
                </a:extLst>
              </a:tr>
              <a:tr h="495546">
                <a:tc>
                  <a:txBody>
                    <a:bodyPr/>
                    <a:lstStyle/>
                    <a:p>
                      <a:pPr marL="0" marR="0">
                        <a:spcBef>
                          <a:spcPts val="0"/>
                        </a:spcBef>
                        <a:spcAft>
                          <a:spcPts val="0"/>
                        </a:spcAft>
                      </a:pPr>
                      <a:r>
                        <a:rPr lang="en-US" sz="1200" dirty="0">
                          <a:effectLst/>
                        </a:rPr>
                        <a:t>Singular matches plural and possessives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city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city, cities, city's, cities' </a:t>
                      </a:r>
                      <a:endParaRPr lang="en-US" sz="1200" dirty="0">
                        <a:effectLst/>
                        <a:latin typeface="Times New Roman" panose="02020603050405020304" pitchFamily="18" charset="0"/>
                        <a:ea typeface="Arial Unicode MS"/>
                      </a:endParaRPr>
                    </a:p>
                  </a:txBody>
                  <a:tcPr marL="5723" marR="5723" marT="5723" marB="5723"/>
                </a:tc>
                <a:extLst>
                  <a:ext uri="{0D108BD9-81ED-4DB2-BD59-A6C34878D82A}">
                    <a16:rowId xmlns:a16="http://schemas.microsoft.com/office/drawing/2014/main" val="4249718248"/>
                  </a:ext>
                </a:extLst>
              </a:tr>
              <a:tr h="495546">
                <a:tc>
                  <a:txBody>
                    <a:bodyPr/>
                    <a:lstStyle/>
                    <a:p>
                      <a:pPr marL="0" marR="0">
                        <a:spcBef>
                          <a:spcPts val="0"/>
                        </a:spcBef>
                        <a:spcAft>
                          <a:spcPts val="0"/>
                        </a:spcAft>
                      </a:pPr>
                      <a:r>
                        <a:rPr lang="en-US" sz="1200" dirty="0">
                          <a:effectLst/>
                        </a:rPr>
                        <a:t>Hyphenated term matches all compound words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at-will </a:t>
                      </a:r>
                      <a:endParaRPr lang="en-US" sz="1200" dirty="0">
                        <a:effectLst/>
                        <a:latin typeface="Times New Roman" panose="02020603050405020304" pitchFamily="18" charset="0"/>
                        <a:ea typeface="Arial Unicode MS"/>
                      </a:endParaRPr>
                    </a:p>
                  </a:txBody>
                  <a:tcPr marL="5723" marR="5723" marT="5723" marB="5723"/>
                </a:tc>
                <a:tc>
                  <a:txBody>
                    <a:bodyPr/>
                    <a:lstStyle/>
                    <a:p>
                      <a:pPr marL="0" marR="0">
                        <a:spcBef>
                          <a:spcPts val="0"/>
                        </a:spcBef>
                        <a:spcAft>
                          <a:spcPts val="0"/>
                        </a:spcAft>
                      </a:pPr>
                      <a:r>
                        <a:rPr lang="en-US" sz="1200" dirty="0">
                          <a:effectLst/>
                        </a:rPr>
                        <a:t>atwill, at will, at-will </a:t>
                      </a:r>
                      <a:endParaRPr lang="en-US" sz="1200" dirty="0">
                        <a:effectLst/>
                        <a:latin typeface="Times New Roman" panose="02020603050405020304" pitchFamily="18" charset="0"/>
                        <a:ea typeface="Arial Unicode MS"/>
                      </a:endParaRPr>
                    </a:p>
                  </a:txBody>
                  <a:tcPr marL="5723" marR="5723" marT="5723" marB="5723"/>
                </a:tc>
                <a:extLst>
                  <a:ext uri="{0D108BD9-81ED-4DB2-BD59-A6C34878D82A}">
                    <a16:rowId xmlns:a16="http://schemas.microsoft.com/office/drawing/2014/main" val="2779041025"/>
                  </a:ext>
                </a:extLst>
              </a:tr>
            </a:tbl>
          </a:graphicData>
        </a:graphic>
      </p:graphicFrame>
      <p:graphicFrame>
        <p:nvGraphicFramePr>
          <p:cNvPr id="4" name="Table 3">
            <a:extLst>
              <a:ext uri="{FF2B5EF4-FFF2-40B4-BE49-F238E27FC236}">
                <a16:creationId xmlns:a16="http://schemas.microsoft.com/office/drawing/2014/main" id="{4F3450AD-17C5-6F13-98AD-FDB75D449881}"/>
              </a:ext>
            </a:extLst>
          </p:cNvPr>
          <p:cNvGraphicFramePr>
            <a:graphicFrameLocks noGrp="1"/>
          </p:cNvGraphicFramePr>
          <p:nvPr>
            <p:extLst>
              <p:ext uri="{D42A27DB-BD31-4B8C-83A1-F6EECF244321}">
                <p14:modId xmlns:p14="http://schemas.microsoft.com/office/powerpoint/2010/main" val="161131498"/>
              </p:ext>
            </p:extLst>
          </p:nvPr>
        </p:nvGraphicFramePr>
        <p:xfrm>
          <a:off x="1875295" y="2957375"/>
          <a:ext cx="5424407" cy="1515137"/>
        </p:xfrm>
        <a:graphic>
          <a:graphicData uri="http://schemas.openxmlformats.org/drawingml/2006/table">
            <a:tbl>
              <a:tblPr firstRow="1" firstCol="1" bandRow="1">
                <a:tableStyleId>{5C22544A-7EE6-4342-B048-85BDC9FD1C3A}</a:tableStyleId>
              </a:tblPr>
              <a:tblGrid>
                <a:gridCol w="980596">
                  <a:extLst>
                    <a:ext uri="{9D8B030D-6E8A-4147-A177-3AD203B41FA5}">
                      <a16:colId xmlns:a16="http://schemas.microsoft.com/office/drawing/2014/main" val="942709092"/>
                    </a:ext>
                  </a:extLst>
                </a:gridCol>
                <a:gridCol w="1875584">
                  <a:extLst>
                    <a:ext uri="{9D8B030D-6E8A-4147-A177-3AD203B41FA5}">
                      <a16:colId xmlns:a16="http://schemas.microsoft.com/office/drawing/2014/main" val="2326642724"/>
                    </a:ext>
                  </a:extLst>
                </a:gridCol>
                <a:gridCol w="1058421">
                  <a:extLst>
                    <a:ext uri="{9D8B030D-6E8A-4147-A177-3AD203B41FA5}">
                      <a16:colId xmlns:a16="http://schemas.microsoft.com/office/drawing/2014/main" val="3726591832"/>
                    </a:ext>
                  </a:extLst>
                </a:gridCol>
                <a:gridCol w="1509806">
                  <a:extLst>
                    <a:ext uri="{9D8B030D-6E8A-4147-A177-3AD203B41FA5}">
                      <a16:colId xmlns:a16="http://schemas.microsoft.com/office/drawing/2014/main" val="2240620915"/>
                    </a:ext>
                  </a:extLst>
                </a:gridCol>
              </a:tblGrid>
              <a:tr h="167502">
                <a:tc gridSpan="4">
                  <a:txBody>
                    <a:bodyPr/>
                    <a:lstStyle/>
                    <a:p>
                      <a:pPr marL="228600" marR="0" algn="ctr">
                        <a:spcBef>
                          <a:spcPts val="0"/>
                        </a:spcBef>
                        <a:spcAft>
                          <a:spcPts val="0"/>
                        </a:spcAft>
                      </a:pPr>
                      <a:r>
                        <a:rPr lang="en-US" sz="1200" dirty="0">
                          <a:effectLst/>
                        </a:rPr>
                        <a:t>Wildcards</a:t>
                      </a:r>
                      <a:endParaRPr lang="en-US" sz="1200" dirty="0">
                        <a:effectLst/>
                        <a:latin typeface="Times New Roman" panose="02020603050405020304" pitchFamily="18" charset="0"/>
                        <a:ea typeface="Arial Unicode MS"/>
                      </a:endParaRPr>
                    </a:p>
                  </a:txBody>
                  <a:tcPr marL="5747" marR="5747" marT="5747" marB="5747"/>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1103585"/>
                  </a:ext>
                </a:extLst>
              </a:tr>
              <a:tr h="167502">
                <a:tc>
                  <a:txBody>
                    <a:bodyPr/>
                    <a:lstStyle/>
                    <a:p>
                      <a:pPr marL="228600" marR="0">
                        <a:spcBef>
                          <a:spcPts val="0"/>
                        </a:spcBef>
                        <a:spcAft>
                          <a:spcPts val="0"/>
                        </a:spcAft>
                      </a:pPr>
                      <a:r>
                        <a:rPr lang="en-US" sz="1200" dirty="0">
                          <a:effectLst/>
                        </a:rPr>
                        <a:t>Wildcard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Description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Example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Matches </a:t>
                      </a:r>
                      <a:endParaRPr lang="en-US" sz="1200" dirty="0">
                        <a:effectLst/>
                        <a:latin typeface="Times New Roman" panose="02020603050405020304" pitchFamily="18" charset="0"/>
                        <a:ea typeface="Arial Unicode MS"/>
                      </a:endParaRPr>
                    </a:p>
                  </a:txBody>
                  <a:tcPr marL="5747" marR="5747" marT="5747" marB="5747"/>
                </a:tc>
                <a:extLst>
                  <a:ext uri="{0D108BD9-81ED-4DB2-BD59-A6C34878D82A}">
                    <a16:rowId xmlns:a16="http://schemas.microsoft.com/office/drawing/2014/main" val="970775399"/>
                  </a:ext>
                </a:extLst>
              </a:tr>
              <a:tr h="749135">
                <a:tc>
                  <a:txBody>
                    <a:bodyPr/>
                    <a:lstStyle/>
                    <a:p>
                      <a:pPr marL="228600" marR="0">
                        <a:spcBef>
                          <a:spcPts val="0"/>
                        </a:spcBef>
                        <a:spcAft>
                          <a:spcPts val="0"/>
                        </a:spcAft>
                      </a:pPr>
                      <a:r>
                        <a:rPr lang="en-US" sz="1200" dirty="0">
                          <a:effectLst/>
                        </a:rPr>
                        <a:t>....!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Matches any number of additional letters at the end of a search term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school!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school, schools, schooling, schoolhouse </a:t>
                      </a:r>
                      <a:endParaRPr lang="en-US" sz="1200" dirty="0">
                        <a:effectLst/>
                        <a:latin typeface="Times New Roman" panose="02020603050405020304" pitchFamily="18" charset="0"/>
                        <a:ea typeface="Arial Unicode MS"/>
                      </a:endParaRPr>
                    </a:p>
                  </a:txBody>
                  <a:tcPr marL="5747" marR="5747" marT="5747" marB="5747"/>
                </a:tc>
                <a:extLst>
                  <a:ext uri="{0D108BD9-81ED-4DB2-BD59-A6C34878D82A}">
                    <a16:rowId xmlns:a16="http://schemas.microsoft.com/office/drawing/2014/main" val="743759697"/>
                  </a:ext>
                </a:extLst>
              </a:tr>
              <a:tr h="309136">
                <a:tc>
                  <a:txBody>
                    <a:bodyPr/>
                    <a:lstStyle/>
                    <a:p>
                      <a:pPr marL="228600" marR="0">
                        <a:spcBef>
                          <a:spcPts val="0"/>
                        </a:spcBef>
                        <a:spcAft>
                          <a:spcPts val="0"/>
                        </a:spcAft>
                      </a:pPr>
                      <a:r>
                        <a:rPr lang="en-US" sz="1200" dirty="0">
                          <a:effectLst/>
                        </a:rPr>
                        <a:t>...*...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Matches one letter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withdr*w </a:t>
                      </a:r>
                      <a:endParaRPr lang="en-US" sz="1200" dirty="0">
                        <a:effectLst/>
                        <a:latin typeface="Times New Roman" panose="02020603050405020304" pitchFamily="18" charset="0"/>
                        <a:ea typeface="Arial Unicode MS"/>
                      </a:endParaRPr>
                    </a:p>
                  </a:txBody>
                  <a:tcPr marL="5747" marR="5747" marT="5747" marB="5747"/>
                </a:tc>
                <a:tc>
                  <a:txBody>
                    <a:bodyPr/>
                    <a:lstStyle/>
                    <a:p>
                      <a:pPr marL="228600" marR="0">
                        <a:spcBef>
                          <a:spcPts val="0"/>
                        </a:spcBef>
                        <a:spcAft>
                          <a:spcPts val="0"/>
                        </a:spcAft>
                      </a:pPr>
                      <a:r>
                        <a:rPr lang="en-US" sz="1200" dirty="0">
                          <a:effectLst/>
                        </a:rPr>
                        <a:t>withdraw, withdrew </a:t>
                      </a:r>
                      <a:endParaRPr lang="en-US" sz="1200" dirty="0">
                        <a:effectLst/>
                        <a:latin typeface="Times New Roman" panose="02020603050405020304" pitchFamily="18" charset="0"/>
                        <a:ea typeface="Arial Unicode MS"/>
                      </a:endParaRPr>
                    </a:p>
                  </a:txBody>
                  <a:tcPr marL="5747" marR="5747" marT="5747" marB="5747"/>
                </a:tc>
                <a:extLst>
                  <a:ext uri="{0D108BD9-81ED-4DB2-BD59-A6C34878D82A}">
                    <a16:rowId xmlns:a16="http://schemas.microsoft.com/office/drawing/2014/main" val="8913825"/>
                  </a:ext>
                </a:extLst>
              </a:tr>
            </a:tbl>
          </a:graphicData>
        </a:graphic>
      </p:graphicFrame>
    </p:spTree>
    <p:extLst>
      <p:ext uri="{BB962C8B-B14F-4D97-AF65-F5344CB8AC3E}">
        <p14:creationId xmlns:p14="http://schemas.microsoft.com/office/powerpoint/2010/main" val="11619826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an Unknown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967406" cy="206207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Now that we have a basic understanding of public nuisance law, let's search for factually similar cases, starting broadly with cases involving public nuisances in residential neighborhoods.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s search for &quot;public nuisance residential neighborhood&quot; (without quotes)">
            <a:extLst>
              <a:ext uri="{FF2B5EF4-FFF2-40B4-BE49-F238E27FC236}">
                <a16:creationId xmlns:a16="http://schemas.microsoft.com/office/drawing/2014/main" id="{C0B81C61-13A4-0374-C651-AA254B3EE3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03094" y="1652250"/>
            <a:ext cx="4461262" cy="2770548"/>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582114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an Unknown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5" y="1579443"/>
            <a:ext cx="2748886" cy="230829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We’ve seen the case search filters already, but we can also refine results by searching within results.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Since our hypothetical involves noise and traffic, we’ll add those terms to our search.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We’ll also choose “Show Published Only”, which limits our results to cases that have precedential value.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search with options to search within results and show published cases only highlighted">
            <a:extLst>
              <a:ext uri="{FF2B5EF4-FFF2-40B4-BE49-F238E27FC236}">
                <a16:creationId xmlns:a16="http://schemas.microsoft.com/office/drawing/2014/main" id="{70F1F2EB-CB0A-B2D6-8AEA-21A964E476F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4900" y="2483218"/>
            <a:ext cx="5349646" cy="1208629"/>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409040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584904"/>
            <a:ext cx="4385181" cy="1154142"/>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Searching for an Unknown Case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2354358"/>
            <a:ext cx="2933341"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Note that our search terms are highlighted within the results.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search results with search terms in result snippets highlighted">
            <a:extLst>
              <a:ext uri="{FF2B5EF4-FFF2-40B4-BE49-F238E27FC236}">
                <a16:creationId xmlns:a16="http://schemas.microsoft.com/office/drawing/2014/main" id="{9F111B59-B857-3483-5D53-00E982A0D8ED}"/>
              </a:ext>
            </a:extLst>
          </p:cNvPr>
          <p:cNvPicPr>
            <a:picLocks noChangeAspect="1"/>
          </p:cNvPicPr>
          <p:nvPr/>
        </p:nvPicPr>
        <p:blipFill>
          <a:blip r:embed="rId4"/>
          <a:stretch>
            <a:fillRect/>
          </a:stretch>
        </p:blipFill>
        <p:spPr>
          <a:xfrm>
            <a:off x="4755350" y="884652"/>
            <a:ext cx="3880069" cy="337419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97374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949206"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All cases are accompanied by a TrueCite flag that alerts us to how later courts have treated each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search result with TrueCite caution flag highlighted">
            <a:extLst>
              <a:ext uri="{FF2B5EF4-FFF2-40B4-BE49-F238E27FC236}">
                <a16:creationId xmlns:a16="http://schemas.microsoft.com/office/drawing/2014/main" id="{C57E3586-A2AC-BD7D-E932-0C7EC33E03B3}"/>
              </a:ext>
            </a:extLst>
          </p:cNvPr>
          <p:cNvPicPr>
            <a:picLocks noChangeAspect="1"/>
          </p:cNvPicPr>
          <p:nvPr/>
        </p:nvPicPr>
        <p:blipFill>
          <a:blip r:embed="rId4"/>
          <a:stretch>
            <a:fillRect/>
          </a:stretch>
        </p:blipFill>
        <p:spPr>
          <a:xfrm>
            <a:off x="1877309" y="2571750"/>
            <a:ext cx="5756082" cy="161182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486570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err="1">
                <a:latin typeface="Lato"/>
                <a:ea typeface="Lato"/>
                <a:cs typeface="Lato"/>
                <a:sym typeface="Lato"/>
              </a:rPr>
              <a:t>TrueCite</a:t>
            </a:r>
            <a:r>
              <a:rPr lang="en-US" sz="3600" b="1" baseline="30000" dirty="0" err="1">
                <a:latin typeface="Lato"/>
                <a:ea typeface="Lato"/>
                <a:cs typeface="Lato"/>
                <a:sym typeface="Lato"/>
              </a:rPr>
              <a:t>TM</a:t>
            </a:r>
            <a:endParaRPr sz="3600" b="1" baseline="30000"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949206" cy="196974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CEB’s TrueCite team of lawyers assigns case treatments to every reference within those decisions, building an accurate and nuanced citator. On average, the team completes approximately 1,000 reviews each week.</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CEB’s TrueCite team is comprised of specially trained attorneys, who leverage both innovative legal technology and their own research expertise to provide case treatments with the highest level of accuracy and nuance.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3498824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8229599" cy="261607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Negative</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Indicates the case is no longer good on at least one point of law (e.g., disapproved, overruled, superseded, disavowed, or some other directly negative treatment).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Warning</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A subsequent case disputed the cited case’s precedential value (e.g., criticized, limited, disagreed with, declined to extend, declined to follow, validity questioned).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Caution</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Indicates the case is good law, but is not binding due to different facts (e.g., distinguished, cited for contrast, not applicable).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Neutral</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Indicates the case is being cited or discussed for background legal principles or context; may also indicate more positive treatment, like upholding the case or relying on it.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0000"/>
                </a:solidFill>
                <a:effectLst/>
                <a:uLnTx/>
                <a:uFillTx/>
                <a:latin typeface="Lato Light"/>
                <a:ea typeface="Lato Light"/>
                <a:cs typeface="Lato Light"/>
                <a:sym typeface="Lato Light"/>
              </a:rPr>
              <a:t>No Treatment</a:t>
            </a:r>
            <a:r>
              <a:rPr kumimoji="0" lang="en-US" sz="1200" b="0" i="0" u="none" strike="noStrike" kern="0" cap="none" spc="0" normalizeH="0" baseline="0" noProof="0" dirty="0">
                <a:ln>
                  <a:noFill/>
                </a:ln>
                <a:solidFill>
                  <a:srgbClr val="000000"/>
                </a:solidFill>
                <a:effectLst/>
                <a:uLnTx/>
                <a:uFillTx/>
                <a:latin typeface="Lato Light"/>
                <a:ea typeface="Lato Light"/>
                <a:cs typeface="Lato Light"/>
                <a:sym typeface="Lato Light"/>
              </a:rPr>
              <a:t>: Case has no citator treatment: either it is a new case, or no subsequent cases have referenced it yet.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27409490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424282"/>
            <a:ext cx="7949206" cy="98485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the TrueCite flag gives us the treatment history for the case. We can see there’s a Caution flag for this case. Below that is the controlling treatment, the number of cases that have cited this case, and the last time the case was cited.</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 with TrueCite treatment displayed">
            <a:extLst>
              <a:ext uri="{FF2B5EF4-FFF2-40B4-BE49-F238E27FC236}">
                <a16:creationId xmlns:a16="http://schemas.microsoft.com/office/drawing/2014/main" id="{E72B356B-BA58-1674-2047-2669137C2AA0}"/>
              </a:ext>
            </a:extLst>
          </p:cNvPr>
          <p:cNvPicPr>
            <a:picLocks noChangeAspect="1"/>
          </p:cNvPicPr>
          <p:nvPr/>
        </p:nvPicPr>
        <p:blipFill>
          <a:blip r:embed="rId4"/>
          <a:stretch>
            <a:fillRect/>
          </a:stretch>
        </p:blipFill>
        <p:spPr>
          <a:xfrm>
            <a:off x="2545597" y="2734363"/>
            <a:ext cx="4419505" cy="16556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924986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949206"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 question mark icon displays a guide to TrueCite’s color coding.</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s TrueCite treatment with highlighted question mark link to display a guide to TrueCite color treatments ">
            <a:extLst>
              <a:ext uri="{FF2B5EF4-FFF2-40B4-BE49-F238E27FC236}">
                <a16:creationId xmlns:a16="http://schemas.microsoft.com/office/drawing/2014/main" id="{F4D95F35-5CC2-7807-5771-4CB906B2FF08}"/>
              </a:ext>
            </a:extLst>
          </p:cNvPr>
          <p:cNvPicPr>
            <a:picLocks noChangeAspect="1"/>
          </p:cNvPicPr>
          <p:nvPr/>
        </p:nvPicPr>
        <p:blipFill>
          <a:blip r:embed="rId4"/>
          <a:stretch>
            <a:fillRect/>
          </a:stretch>
        </p:blipFill>
        <p:spPr>
          <a:xfrm>
            <a:off x="1667182" y="2526257"/>
            <a:ext cx="6176335" cy="166664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335622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79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TrueCite Color treatments">
            <a:extLst>
              <a:ext uri="{FF2B5EF4-FFF2-40B4-BE49-F238E27FC236}">
                <a16:creationId xmlns:a16="http://schemas.microsoft.com/office/drawing/2014/main" id="{4A01D63A-5A5C-C1FC-14C2-03F20DE34291}"/>
              </a:ext>
            </a:extLst>
          </p:cNvPr>
          <p:cNvPicPr>
            <a:picLocks noChangeAspect="1"/>
          </p:cNvPicPr>
          <p:nvPr/>
        </p:nvPicPr>
        <p:blipFill>
          <a:blip r:embed="rId4"/>
          <a:stretch>
            <a:fillRect/>
          </a:stretch>
        </p:blipFill>
        <p:spPr>
          <a:xfrm>
            <a:off x="3334264" y="333000"/>
            <a:ext cx="5518036" cy="40800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6700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31075"/>
            <a:ext cx="7981800" cy="6618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000" b="1" dirty="0">
                <a:latin typeface="Lato"/>
                <a:ea typeface="Lato"/>
                <a:cs typeface="Lato"/>
                <a:sym typeface="Lato"/>
              </a:rPr>
              <a:t>What Makes CEB Valuable?</a:t>
            </a:r>
            <a:endParaRPr sz="40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40550" y="1745697"/>
            <a:ext cx="7605962" cy="2092850"/>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Exposure to real-world practice</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lang="en-US" dirty="0">
                <a:latin typeface="Lato Light"/>
                <a:ea typeface="Lato Light"/>
                <a:cs typeface="Lato Light"/>
                <a:sym typeface="Lato Light"/>
              </a:rPr>
              <a:t>Understanding of </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nuances of legal practice that aren’t taught in law school</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Legal research, practical tools, and professional insights that transform academic knowledge into actionable legal expertise</a:t>
            </a:r>
          </a:p>
          <a:p>
            <a:pPr marL="171450" marR="0" lvl="0" indent="-1714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lang="en-US" dirty="0">
                <a:latin typeface="Lato Light"/>
                <a:ea typeface="Lato Light"/>
                <a:cs typeface="Lato Light"/>
                <a:sym typeface="Lato Light"/>
              </a:rPr>
              <a:t>Ex</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pert-authored legal research, step-by-step guidance, and an extensive library of forms, templates, guides, and checklists </a:t>
            </a:r>
            <a:r>
              <a:rPr lang="en-US" dirty="0">
                <a:latin typeface="Lato Light"/>
                <a:ea typeface="Lato Light"/>
                <a:cs typeface="Lato Light"/>
                <a:sym typeface="Lato Light"/>
              </a:rPr>
              <a:t>dedicated to California’s unique legal landscape</a:t>
            </a:r>
            <a:endPar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5764086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787631" cy="243140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Clicking the cases that have cited this case displays a list of all citing cases.</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filter through these cases using the same filters as for the main case search (court, cause of action, year, etc.), but we also have options to filter by Level of Analysis and Treatment.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TrueCite results with filter options highlighted">
            <a:extLst>
              <a:ext uri="{FF2B5EF4-FFF2-40B4-BE49-F238E27FC236}">
                <a16:creationId xmlns:a16="http://schemas.microsoft.com/office/drawing/2014/main" id="{C1A530BB-3B14-6C1E-D7B3-2C2750AE8CE7}"/>
              </a:ext>
            </a:extLst>
          </p:cNvPr>
          <p:cNvPicPr>
            <a:picLocks noChangeAspect="1"/>
          </p:cNvPicPr>
          <p:nvPr/>
        </p:nvPicPr>
        <p:blipFill>
          <a:blip r:embed="rId4"/>
          <a:stretch>
            <a:fillRect/>
          </a:stretch>
        </p:blipFill>
        <p:spPr>
          <a:xfrm>
            <a:off x="3604900" y="1417747"/>
            <a:ext cx="5213350" cy="28638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175963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933341" cy="270840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 “Level of Analysis” filter in TrueCite allows us to sort case law based on the depth and detail of the court’s reasoning.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It ranges from basic references to high-level, thorough discussions, helping us prioritize the most analytically rich cases for our needs.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TrueCite's &quot;Level of Analysis&quot; filter">
            <a:extLst>
              <a:ext uri="{FF2B5EF4-FFF2-40B4-BE49-F238E27FC236}">
                <a16:creationId xmlns:a16="http://schemas.microsoft.com/office/drawing/2014/main" id="{3DA290F9-276E-E5FF-D28B-0D5B5FB33013}"/>
              </a:ext>
            </a:extLst>
          </p:cNvPr>
          <p:cNvPicPr>
            <a:picLocks noChangeAspect="1"/>
          </p:cNvPicPr>
          <p:nvPr/>
        </p:nvPicPr>
        <p:blipFill>
          <a:blip r:embed="rId4"/>
          <a:stretch>
            <a:fillRect/>
          </a:stretch>
        </p:blipFill>
        <p:spPr>
          <a:xfrm>
            <a:off x="4320500" y="1849290"/>
            <a:ext cx="4095818" cy="23184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800061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933341" cy="1323409"/>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 “Treatment” filter enables us to filter for cases that have treated this case in a specific way.</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TrueCite's treatment filter">
            <a:extLst>
              <a:ext uri="{FF2B5EF4-FFF2-40B4-BE49-F238E27FC236}">
                <a16:creationId xmlns:a16="http://schemas.microsoft.com/office/drawing/2014/main" id="{25247599-EF16-E498-DECB-C6A278B18FBD}"/>
              </a:ext>
            </a:extLst>
          </p:cNvPr>
          <p:cNvPicPr>
            <a:picLocks noChangeAspect="1"/>
          </p:cNvPicPr>
          <p:nvPr/>
        </p:nvPicPr>
        <p:blipFill>
          <a:blip r:embed="rId4"/>
          <a:stretch>
            <a:fillRect/>
          </a:stretch>
        </p:blipFill>
        <p:spPr>
          <a:xfrm>
            <a:off x="4320500" y="1652250"/>
            <a:ext cx="4186006" cy="249527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995876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TrueCite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933341" cy="181585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We can also see more detail about specific treatments a case has received in the list of cases, such as how other courts have distinguished or disapproved the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TrueCite case treatments with treatment details highlighted">
            <a:extLst>
              <a:ext uri="{FF2B5EF4-FFF2-40B4-BE49-F238E27FC236}">
                <a16:creationId xmlns:a16="http://schemas.microsoft.com/office/drawing/2014/main" id="{EE4BFC51-8A69-92A3-0593-3A5DB6C9B254}"/>
              </a:ext>
            </a:extLst>
          </p:cNvPr>
          <p:cNvPicPr>
            <a:picLocks noChangeAspect="1"/>
          </p:cNvPicPr>
          <p:nvPr/>
        </p:nvPicPr>
        <p:blipFill>
          <a:blip r:embed="rId4"/>
          <a:stretch>
            <a:fillRect/>
          </a:stretch>
        </p:blipFill>
        <p:spPr>
          <a:xfrm>
            <a:off x="4320500" y="1010461"/>
            <a:ext cx="4225710" cy="312257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228944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4900" y="1496995"/>
            <a:ext cx="7809082" cy="55396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Going back to our original case, we can bookmark this with the bookmark icon at the top right.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Cases search page with bookmark ribbon highlighted">
            <a:extLst>
              <a:ext uri="{FF2B5EF4-FFF2-40B4-BE49-F238E27FC236}">
                <a16:creationId xmlns:a16="http://schemas.microsoft.com/office/drawing/2014/main" id="{1E171004-AC38-C84F-06CA-9C4DDD431709}"/>
              </a:ext>
            </a:extLst>
          </p:cNvPr>
          <p:cNvPicPr>
            <a:picLocks noChangeAspect="1"/>
          </p:cNvPicPr>
          <p:nvPr/>
        </p:nvPicPr>
        <p:blipFill>
          <a:blip r:embed="rId4"/>
          <a:stretch>
            <a:fillRect/>
          </a:stretch>
        </p:blipFill>
        <p:spPr>
          <a:xfrm>
            <a:off x="1624525" y="2410409"/>
            <a:ext cx="6264594" cy="19796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208419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5190201" y="1604803"/>
            <a:ext cx="3245100"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Save this to an existing folder, or create a new one by clicking the folder dropdown.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with folder dropdown highlighted">
            <a:extLst>
              <a:ext uri="{FF2B5EF4-FFF2-40B4-BE49-F238E27FC236}">
                <a16:creationId xmlns:a16="http://schemas.microsoft.com/office/drawing/2014/main" id="{1AEBBE9E-F87D-F5D6-45F4-A4C15BD17183}"/>
              </a:ext>
            </a:extLst>
          </p:cNvPr>
          <p:cNvPicPr>
            <a:picLocks noChangeAspect="1"/>
          </p:cNvPicPr>
          <p:nvPr/>
        </p:nvPicPr>
        <p:blipFill>
          <a:blip r:embed="rId4"/>
          <a:stretch>
            <a:fillRect/>
          </a:stretch>
        </p:blipFill>
        <p:spPr>
          <a:xfrm>
            <a:off x="749818" y="1720966"/>
            <a:ext cx="3675840" cy="1449139"/>
          </a:xfrm>
          <a:prstGeom prst="rect">
            <a:avLst/>
          </a:prstGeom>
          <a:effectLst>
            <a:outerShdw blurRad="50800" dist="38100" dir="2700000" algn="tl" rotWithShape="0">
              <a:prstClr val="black">
                <a:alpha val="40000"/>
              </a:prstClr>
            </a:outerShdw>
          </a:effectLst>
        </p:spPr>
      </p:pic>
      <p:pic>
        <p:nvPicPr>
          <p:cNvPr id="4" name="Picture 3" descr="Bookmark manager with &quot;Create New Folder&quot; button highlighted">
            <a:extLst>
              <a:ext uri="{FF2B5EF4-FFF2-40B4-BE49-F238E27FC236}">
                <a16:creationId xmlns:a16="http://schemas.microsoft.com/office/drawing/2014/main" id="{D687B8F0-47FA-820F-C4AF-864944B8F384}"/>
              </a:ext>
            </a:extLst>
          </p:cNvPr>
          <p:cNvPicPr>
            <a:picLocks noChangeAspect="1"/>
          </p:cNvPicPr>
          <p:nvPr/>
        </p:nvPicPr>
        <p:blipFill>
          <a:blip r:embed="rId5"/>
          <a:stretch>
            <a:fillRect/>
          </a:stretch>
        </p:blipFill>
        <p:spPr>
          <a:xfrm>
            <a:off x="4508728" y="2841366"/>
            <a:ext cx="4077972" cy="1548756"/>
          </a:xfrm>
          <a:prstGeom prst="rect">
            <a:avLst/>
          </a:prstGeom>
          <a:effectLst>
            <a:outerShdw blurRad="50800" dist="38100" dir="2700000" algn="tl" rotWithShape="0">
              <a:prstClr val="black">
                <a:alpha val="40000"/>
              </a:prstClr>
            </a:outerShdw>
          </a:effectLst>
        </p:spPr>
      </p:pic>
      <p:sp>
        <p:nvSpPr>
          <p:cNvPr id="11" name="Arrow: Bent-Up 10" descr="Arrow pointing from bookmark manager with folder dropdown highlighted to bookmark manager with option to create a new folder highlighted">
            <a:extLst>
              <a:ext uri="{FF2B5EF4-FFF2-40B4-BE49-F238E27FC236}">
                <a16:creationId xmlns:a16="http://schemas.microsoft.com/office/drawing/2014/main" id="{56970C29-6658-2429-FC0E-F1B111A7B548}"/>
              </a:ext>
            </a:extLst>
          </p:cNvPr>
          <p:cNvSpPr/>
          <p:nvPr/>
        </p:nvSpPr>
        <p:spPr>
          <a:xfrm rot="5400000">
            <a:off x="3176670" y="2903374"/>
            <a:ext cx="712172" cy="1575487"/>
          </a:xfrm>
          <a:prstGeom prst="ben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586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4391706"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Name the new folder, and click “Save”.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with highlighted option to save a new folder after naming it">
            <a:extLst>
              <a:ext uri="{FF2B5EF4-FFF2-40B4-BE49-F238E27FC236}">
                <a16:creationId xmlns:a16="http://schemas.microsoft.com/office/drawing/2014/main" id="{9BF731E0-9B76-F6C8-2132-EE464CF91E22}"/>
              </a:ext>
            </a:extLst>
          </p:cNvPr>
          <p:cNvPicPr>
            <a:picLocks noChangeAspect="1"/>
          </p:cNvPicPr>
          <p:nvPr/>
        </p:nvPicPr>
        <p:blipFill>
          <a:blip r:embed="rId4"/>
          <a:stretch>
            <a:fillRect/>
          </a:stretch>
        </p:blipFill>
        <p:spPr>
          <a:xfrm>
            <a:off x="2266150" y="2410409"/>
            <a:ext cx="4978400" cy="19431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38859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4399455"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Then choose the new folder to save the item.</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dirty="0">
                <a:ln>
                  <a:noFill/>
                </a:ln>
                <a:solidFill>
                  <a:srgbClr val="000000"/>
                </a:solidFill>
                <a:effectLst/>
                <a:uLnTx/>
                <a:uFillTx/>
                <a:latin typeface="Lato Light"/>
                <a:ea typeface="Lato Light"/>
                <a:cs typeface="Lato Light"/>
                <a:sym typeface="Lato Light"/>
              </a:rPr>
              <a:t>87</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Bookmark manager with option to save an item to a folder highlighted">
            <a:extLst>
              <a:ext uri="{FF2B5EF4-FFF2-40B4-BE49-F238E27FC236}">
                <a16:creationId xmlns:a16="http://schemas.microsoft.com/office/drawing/2014/main" id="{DB2E9213-FBF1-2EAF-3918-BA17DB4D015D}"/>
              </a:ext>
            </a:extLst>
          </p:cNvPr>
          <p:cNvPicPr>
            <a:picLocks noChangeAspect="1"/>
          </p:cNvPicPr>
          <p:nvPr/>
        </p:nvPicPr>
        <p:blipFill>
          <a:blip r:embed="rId4"/>
          <a:stretch>
            <a:fillRect/>
          </a:stretch>
        </p:blipFill>
        <p:spPr>
          <a:xfrm>
            <a:off x="2374100" y="2222292"/>
            <a:ext cx="4762500" cy="20593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1452034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337821"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Then click “Add Bookmark”.</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with &quot;Add Bookmark&quot; button highlighted">
            <a:extLst>
              <a:ext uri="{FF2B5EF4-FFF2-40B4-BE49-F238E27FC236}">
                <a16:creationId xmlns:a16="http://schemas.microsoft.com/office/drawing/2014/main" id="{FD74BF29-DE01-B3E6-2B92-0EF4C64FB59B}"/>
              </a:ext>
            </a:extLst>
          </p:cNvPr>
          <p:cNvPicPr>
            <a:picLocks noChangeAspect="1"/>
          </p:cNvPicPr>
          <p:nvPr/>
        </p:nvPicPr>
        <p:blipFill>
          <a:blip r:embed="rId4"/>
          <a:stretch>
            <a:fillRect/>
          </a:stretch>
        </p:blipFill>
        <p:spPr>
          <a:xfrm>
            <a:off x="2326475" y="2476931"/>
            <a:ext cx="4857750" cy="17653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641980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725736"/>
            <a:ext cx="2795381" cy="98485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We can toggle between folders by clicking either case dropdown on the left or right.</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89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Bookmark manager with options to toggle folders highlighted">
            <a:extLst>
              <a:ext uri="{FF2B5EF4-FFF2-40B4-BE49-F238E27FC236}">
                <a16:creationId xmlns:a16="http://schemas.microsoft.com/office/drawing/2014/main" id="{BA355E05-C16B-5BF2-BA7F-B5CB8F1B4197}"/>
              </a:ext>
            </a:extLst>
          </p:cNvPr>
          <p:cNvPicPr>
            <a:picLocks noChangeAspect="1"/>
          </p:cNvPicPr>
          <p:nvPr/>
        </p:nvPicPr>
        <p:blipFill>
          <a:blip r:embed="rId4"/>
          <a:stretch>
            <a:fillRect/>
          </a:stretch>
        </p:blipFill>
        <p:spPr>
          <a:xfrm>
            <a:off x="3731069" y="1986229"/>
            <a:ext cx="4831080" cy="18332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0603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Registering for an AccessLaw Account</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2742129" cy="1723518"/>
          </a:xfrm>
          <a:prstGeom prst="rect">
            <a:avLst/>
          </a:prstGeom>
          <a:noFill/>
          <a:ln>
            <a:noFill/>
          </a:ln>
        </p:spPr>
        <p:txBody>
          <a:bodyPr spcFirstLastPara="1" wrap="square" lIns="91425" tIns="91425" rIns="91425" bIns="91425" anchor="t" anchorCtr="0">
            <a:spAutoFit/>
          </a:bodyPr>
          <a:lstStyle/>
          <a:p>
            <a:pPr marL="228600" marR="0" lvl="0" indent="-228600" algn="l" defTabSz="914400" rtl="0" eaLnBrk="1" fontAlgn="auto" latinLnBrk="0" hangingPunct="1">
              <a:lnSpc>
                <a:spcPct val="100000"/>
              </a:lnSpc>
              <a:spcBef>
                <a:spcPts val="1200"/>
              </a:spcBef>
              <a:spcAft>
                <a:spcPts val="0"/>
              </a:spcAft>
              <a:buClr>
                <a:schemeClr val="accent2"/>
              </a:buClr>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Visit </a:t>
            </a:r>
            <a:r>
              <a:rPr kumimoji="0" lang="en-US" sz="1600" b="1" i="0" u="none" strike="noStrike" kern="0" cap="none" spc="0" normalizeH="0" baseline="0" noProof="0" dirty="0">
                <a:ln>
                  <a:noFill/>
                </a:ln>
                <a:solidFill>
                  <a:srgbClr val="000000"/>
                </a:solidFill>
                <a:effectLst/>
                <a:uLnTx/>
                <a:uFillTx/>
                <a:latin typeface="Lato Light"/>
                <a:ea typeface="Lato Light"/>
                <a:cs typeface="Lato Light"/>
                <a:sym typeface="Lato Light"/>
              </a:rPr>
              <a:t>ceb.com/solutions/law-schools</a:t>
            </a:r>
          </a:p>
          <a:p>
            <a:pPr marL="228600" marR="0" lvl="0" indent="-228600" algn="l" defTabSz="914400" rtl="0" eaLnBrk="1" fontAlgn="auto" latinLnBrk="0" hangingPunct="1">
              <a:lnSpc>
                <a:spcPct val="100000"/>
              </a:lnSpc>
              <a:spcBef>
                <a:spcPts val="1200"/>
              </a:spcBef>
              <a:spcAft>
                <a:spcPts val="0"/>
              </a:spcAft>
              <a:buClr>
                <a:schemeClr val="accent2"/>
              </a:buClr>
              <a:buSzTx/>
              <a:buFont typeface="+mj-lt"/>
              <a:buAutoNum type="arabicPeriod"/>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Click “Request AccessLaw Program Membership”</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CEB Introduction</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2" descr="AccessLaw registration page">
            <a:extLst>
              <a:ext uri="{FF2B5EF4-FFF2-40B4-BE49-F238E27FC236}">
                <a16:creationId xmlns:a16="http://schemas.microsoft.com/office/drawing/2014/main" id="{A2D2CB70-9CF3-EF1E-6E1F-2926A46A6E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7924" y="1706196"/>
            <a:ext cx="5070187" cy="268385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9916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Bookmarking Cases</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787261"/>
            <a:ext cx="2795381" cy="107718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Our bookmarks will be grouped by content type on the left side.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90</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Bookmark manager with items grouped by content type highlighted">
            <a:extLst>
              <a:ext uri="{FF2B5EF4-FFF2-40B4-BE49-F238E27FC236}">
                <a16:creationId xmlns:a16="http://schemas.microsoft.com/office/drawing/2014/main" id="{0DFD9020-27FA-026D-BF6B-C6BCF4F86D6B}"/>
              </a:ext>
            </a:extLst>
          </p:cNvPr>
          <p:cNvPicPr>
            <a:picLocks noChangeAspect="1"/>
          </p:cNvPicPr>
          <p:nvPr/>
        </p:nvPicPr>
        <p:blipFill>
          <a:blip r:embed="rId4"/>
          <a:stretch>
            <a:fillRect/>
          </a:stretch>
        </p:blipFill>
        <p:spPr>
          <a:xfrm>
            <a:off x="3432875" y="2033468"/>
            <a:ext cx="5067300" cy="195008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5049776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661848" cy="83096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Find a case that is mandatory authority for the state of California that indicates that vibrations could constitute a public nuisance.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91</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5674437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2632648"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Search: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public nuisance vibration</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Filter: </a:t>
            </a:r>
            <a:r>
              <a:rPr kumimoji="0" lang="en-US" sz="1600" b="0" i="0" u="none" strike="noStrike" kern="0" cap="none" spc="0" normalizeH="0" baseline="0" noProof="0" dirty="0">
                <a:ln>
                  <a:noFill/>
                </a:ln>
                <a:solidFill>
                  <a:srgbClr val="000000"/>
                </a:solidFill>
                <a:effectLst/>
                <a:highlight>
                  <a:srgbClr val="00FFFF"/>
                </a:highlight>
                <a:uLnTx/>
                <a:uFillTx/>
                <a:latin typeface="Lato Light"/>
                <a:ea typeface="Lato Light"/>
                <a:cs typeface="Lato Light"/>
                <a:sym typeface="Lato Light"/>
              </a:rPr>
              <a:t>CA Supreme Court </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92</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Case search for &quot;nuisance vibration&quot; (without quotes) with Court filter highlighted">
            <a:extLst>
              <a:ext uri="{FF2B5EF4-FFF2-40B4-BE49-F238E27FC236}">
                <a16:creationId xmlns:a16="http://schemas.microsoft.com/office/drawing/2014/main" id="{58435AC6-1BEA-FA59-171F-84A6E0A1A110}"/>
              </a:ext>
            </a:extLst>
          </p:cNvPr>
          <p:cNvPicPr>
            <a:picLocks noChangeAspect="1"/>
          </p:cNvPicPr>
          <p:nvPr/>
        </p:nvPicPr>
        <p:blipFill>
          <a:blip r:embed="rId4"/>
          <a:stretch>
            <a:fillRect/>
          </a:stretch>
        </p:blipFill>
        <p:spPr>
          <a:xfrm>
            <a:off x="3270142" y="1635783"/>
            <a:ext cx="5614752" cy="285777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97079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514614" cy="227751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Potential answers:</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t>
            </a:r>
            <a:r>
              <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rPr>
              <a:t>Baker v. Burbank-Glendale-Pasadena Airport Authority</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(1985) 39 Cal.3d 862, 865 [218 Cal.Rptr. 293, 705 P.2d 866].)</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t>
            </a:r>
            <a:r>
              <a:rPr kumimoji="0" lang="en-US" sz="1600" b="0" i="1" u="none" strike="noStrike" kern="0" cap="none" spc="0" normalizeH="0" baseline="0" noProof="0" dirty="0">
                <a:ln>
                  <a:noFill/>
                </a:ln>
                <a:solidFill>
                  <a:srgbClr val="000000"/>
                </a:solidFill>
                <a:effectLst/>
                <a:uLnTx/>
                <a:uFillTx/>
                <a:latin typeface="Lato Light"/>
                <a:ea typeface="Lato Light"/>
                <a:cs typeface="Lato Light"/>
                <a:sym typeface="Lato Light"/>
              </a:rPr>
              <a:t>Frieman v. San Rafael Rock Quarry, Inc.</a:t>
            </a: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 (2004) 116 Cal.App.4th 29, 31 [10 Cal.Rptr.3d 82].)</a:t>
            </a:r>
          </a:p>
          <a:p>
            <a:pPr marL="285750" marR="0" lvl="0" indent="-285750" algn="l" defTabSz="914400" rtl="0" eaLnBrk="1" fontAlgn="auto" latinLnBrk="0" hangingPunct="1">
              <a:lnSpc>
                <a:spcPct val="100000"/>
              </a:lnSpc>
              <a:spcBef>
                <a:spcPts val="1200"/>
              </a:spcBef>
              <a:spcAft>
                <a:spcPts val="0"/>
              </a:spcAft>
              <a:buClr>
                <a:srgbClr val="000000"/>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(Among others)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93</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38696379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7661848" cy="123107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How could you tell if the case is still good law?</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Answer: Look for the TrueCite flag and determine whether other cases’ treatment of the case validate the case for our set of facts.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94</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90490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3" y="1579443"/>
            <a:ext cx="3082099" cy="243140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Example: Whether </a:t>
            </a:r>
            <a:r>
              <a:rPr kumimoji="0" lang="en-US" b="0" i="1" u="none" strike="noStrike" kern="0" cap="none" spc="0" normalizeH="0" baseline="0" noProof="0" dirty="0">
                <a:ln>
                  <a:noFill/>
                </a:ln>
                <a:solidFill>
                  <a:srgbClr val="000000"/>
                </a:solidFill>
                <a:effectLst/>
                <a:uLnTx/>
                <a:uFillTx/>
                <a:latin typeface="Lato Light"/>
                <a:ea typeface="Lato Light"/>
                <a:cs typeface="Lato Light"/>
                <a:sym typeface="Lato Light"/>
              </a:rPr>
              <a:t>Baker</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is still good law depends on the exact legal question at issue. </a:t>
            </a:r>
          </a:p>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b="0" i="1" u="none" strike="noStrike" kern="0" cap="none" spc="0" normalizeH="0" baseline="0" noProof="0" dirty="0">
                <a:ln>
                  <a:noFill/>
                </a:ln>
                <a:solidFill>
                  <a:srgbClr val="000000"/>
                </a:solidFill>
                <a:effectLst/>
                <a:uLnTx/>
                <a:uFillTx/>
                <a:latin typeface="Lato Light"/>
                <a:ea typeface="Lato Light"/>
                <a:cs typeface="Lato Light"/>
                <a:sym typeface="Lato Light"/>
              </a:rPr>
              <a:t>Mangini</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distinguishes </a:t>
            </a:r>
            <a:r>
              <a:rPr kumimoji="0" lang="en-US" b="0" i="1" u="none" strike="noStrike" kern="0" cap="none" spc="0" normalizeH="0" baseline="0" noProof="0" dirty="0">
                <a:ln>
                  <a:noFill/>
                </a:ln>
                <a:solidFill>
                  <a:srgbClr val="000000"/>
                </a:solidFill>
                <a:effectLst/>
                <a:uLnTx/>
                <a:uFillTx/>
                <a:latin typeface="Lato Light"/>
                <a:ea typeface="Lato Light"/>
                <a:cs typeface="Lato Light"/>
                <a:sym typeface="Lato Light"/>
              </a:rPr>
              <a:t>Baker</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on the issue of continuing vs permanent nuisance, but it doesn’t indicate that vibrations can’t constitute a nuisance, so it doesn’t invalidate </a:t>
            </a:r>
            <a:r>
              <a:rPr kumimoji="0" lang="en-US" b="0" i="1" u="none" strike="noStrike" kern="0" cap="none" spc="0" normalizeH="0" baseline="0" noProof="0" dirty="0">
                <a:ln>
                  <a:noFill/>
                </a:ln>
                <a:solidFill>
                  <a:srgbClr val="000000"/>
                </a:solidFill>
                <a:effectLst/>
                <a:uLnTx/>
                <a:uFillTx/>
                <a:latin typeface="Lato Light"/>
                <a:ea typeface="Lato Light"/>
                <a:cs typeface="Lato Light"/>
                <a:sym typeface="Lato Light"/>
              </a:rPr>
              <a:t>Baker’s</a:t>
            </a:r>
            <a:r>
              <a:rPr kumimoji="0" lang="en-US" b="0" i="0" u="none" strike="noStrike" kern="0" cap="none" spc="0" normalizeH="0" baseline="0" noProof="0" dirty="0">
                <a:ln>
                  <a:noFill/>
                </a:ln>
                <a:solidFill>
                  <a:srgbClr val="000000"/>
                </a:solidFill>
                <a:effectLst/>
                <a:uLnTx/>
                <a:uFillTx/>
                <a:latin typeface="Lato Light"/>
                <a:ea typeface="Lato Light"/>
                <a:cs typeface="Lato Light"/>
                <a:sym typeface="Lato Light"/>
              </a:rPr>
              <a:t> applicability in our case.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95</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2" name="Picture 1" descr="TrueCite flag with number of citing cases highlighted">
            <a:extLst>
              <a:ext uri="{FF2B5EF4-FFF2-40B4-BE49-F238E27FC236}">
                <a16:creationId xmlns:a16="http://schemas.microsoft.com/office/drawing/2014/main" id="{6F9C22D6-A696-6C91-6E77-14D9B9222244}"/>
              </a:ext>
            </a:extLst>
          </p:cNvPr>
          <p:cNvPicPr>
            <a:picLocks noChangeAspect="1"/>
          </p:cNvPicPr>
          <p:nvPr/>
        </p:nvPicPr>
        <p:blipFill>
          <a:blip r:embed="rId4"/>
          <a:stretch>
            <a:fillRect/>
          </a:stretch>
        </p:blipFill>
        <p:spPr>
          <a:xfrm>
            <a:off x="4320500" y="830887"/>
            <a:ext cx="4620895" cy="1414780"/>
          </a:xfrm>
          <a:prstGeom prst="rect">
            <a:avLst/>
          </a:prstGeom>
          <a:effectLst>
            <a:outerShdw blurRad="50800" dist="38100" dir="2700000" algn="tl" rotWithShape="0">
              <a:prstClr val="black">
                <a:alpha val="40000"/>
              </a:prstClr>
            </a:outerShdw>
          </a:effectLst>
        </p:spPr>
      </p:pic>
      <p:pic>
        <p:nvPicPr>
          <p:cNvPr id="4" name="Picture 3" descr="Case treatment showing how the Mangini case treats the Baker case">
            <a:extLst>
              <a:ext uri="{FF2B5EF4-FFF2-40B4-BE49-F238E27FC236}">
                <a16:creationId xmlns:a16="http://schemas.microsoft.com/office/drawing/2014/main" id="{672FA425-6527-23EC-13CB-CE7E8DF61EE6}"/>
              </a:ext>
            </a:extLst>
          </p:cNvPr>
          <p:cNvPicPr>
            <a:picLocks noChangeAspect="1"/>
          </p:cNvPicPr>
          <p:nvPr/>
        </p:nvPicPr>
        <p:blipFill>
          <a:blip r:embed="rId5"/>
          <a:stretch>
            <a:fillRect/>
          </a:stretch>
        </p:blipFill>
        <p:spPr>
          <a:xfrm>
            <a:off x="3959817" y="2596925"/>
            <a:ext cx="4981578" cy="16795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17589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US" sz="3600" b="1" dirty="0">
                <a:latin typeface="Lato"/>
                <a:ea typeface="Lato"/>
                <a:cs typeface="Lato"/>
                <a:sym typeface="Lato"/>
              </a:rPr>
              <a:t>Student Practice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09786" y="1461680"/>
            <a:ext cx="7661848" cy="58474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How many citing cases are there?</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1" i="0" u="none" strike="noStrike" kern="0" cap="none" spc="0" normalizeH="0" baseline="0" noProof="0" dirty="0">
                <a:ln>
                  <a:noFill/>
                </a:ln>
                <a:solidFill>
                  <a:srgbClr val="205F9E"/>
                </a:solidFill>
                <a:effectLst/>
                <a:uLnTx/>
                <a:uFillTx/>
                <a:latin typeface="Lato"/>
                <a:ea typeface="Lato"/>
                <a:cs typeface="Lato"/>
                <a:sym typeface="Lato"/>
              </a:rPr>
              <a:t>Cases</a:t>
            </a: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96</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TrueCite flag with number of citing cases highlighted">
            <a:extLst>
              <a:ext uri="{FF2B5EF4-FFF2-40B4-BE49-F238E27FC236}">
                <a16:creationId xmlns:a16="http://schemas.microsoft.com/office/drawing/2014/main" id="{2CAA8C0C-372F-C7DB-32FE-A041D826FE72}"/>
              </a:ext>
            </a:extLst>
          </p:cNvPr>
          <p:cNvPicPr>
            <a:picLocks noChangeAspect="1"/>
          </p:cNvPicPr>
          <p:nvPr/>
        </p:nvPicPr>
        <p:blipFill>
          <a:blip r:embed="rId4"/>
          <a:stretch>
            <a:fillRect/>
          </a:stretch>
        </p:blipFill>
        <p:spPr>
          <a:xfrm>
            <a:off x="2011302" y="2737534"/>
            <a:ext cx="5488095" cy="1637641"/>
          </a:xfrm>
          <a:prstGeom prst="rect">
            <a:avLst/>
          </a:prstGeom>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E39E62F2-7A0F-0D81-3D0E-88E790905C4B}"/>
              </a:ext>
            </a:extLst>
          </p:cNvPr>
          <p:cNvSpPr txBox="1"/>
          <p:nvPr/>
        </p:nvSpPr>
        <p:spPr>
          <a:xfrm>
            <a:off x="609785" y="2163821"/>
            <a:ext cx="5488095"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Look for the TrueCite flag. This will depend on the case.</a:t>
            </a:r>
          </a:p>
        </p:txBody>
      </p:sp>
    </p:spTree>
    <p:extLst>
      <p:ext uri="{BB962C8B-B14F-4D97-AF65-F5344CB8AC3E}">
        <p14:creationId xmlns:p14="http://schemas.microsoft.com/office/powerpoint/2010/main" val="397808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gradFill>
          <a:gsLst>
            <a:gs pos="0">
              <a:srgbClr val="205F9E"/>
            </a:gs>
            <a:gs pos="52000">
              <a:srgbClr val="104A8A"/>
            </a:gs>
            <a:gs pos="100000">
              <a:srgbClr val="003475"/>
            </a:gs>
          </a:gsLst>
          <a:lin ang="5400012" scaled="0"/>
        </a:gradFill>
        <a:effectLst/>
      </p:bgPr>
    </p:bg>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565500" y="2037513"/>
            <a:ext cx="7981800" cy="692700"/>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4200" b="1" dirty="0">
                <a:solidFill>
                  <a:schemeClr val="lt1"/>
                </a:solidFill>
                <a:latin typeface="Lato"/>
                <a:ea typeface="Lato"/>
                <a:cs typeface="Lato"/>
                <a:sym typeface="Lato"/>
              </a:rPr>
              <a:t>Lesson 4: Statutes</a:t>
            </a:r>
            <a:endParaRPr sz="4200" b="1" dirty="0">
              <a:solidFill>
                <a:schemeClr val="lt1"/>
              </a:solidFill>
              <a:latin typeface="Lato"/>
              <a:ea typeface="Lato"/>
              <a:cs typeface="Lato"/>
              <a:sym typeface="Lato"/>
            </a:endParaRPr>
          </a:p>
        </p:txBody>
      </p:sp>
      <p:sp>
        <p:nvSpPr>
          <p:cNvPr id="98" name="Google Shape;98;p15"/>
          <p:cNvSpPr txBox="1">
            <a:spLocks noGrp="1"/>
          </p:cNvSpPr>
          <p:nvPr>
            <p:ph type="body" idx="1"/>
          </p:nvPr>
        </p:nvSpPr>
        <p:spPr>
          <a:xfrm>
            <a:off x="565500" y="2806125"/>
            <a:ext cx="6968700" cy="386100"/>
          </a:xfrm>
          <a:prstGeom prst="rect">
            <a:avLst/>
          </a:prstGeom>
        </p:spPr>
        <p:txBody>
          <a:bodyPr spcFirstLastPara="1" wrap="square" lIns="45725" tIns="22850" rIns="45725" bIns="22850" anchor="t" anchorCtr="0">
            <a:noAutofit/>
          </a:bodyPr>
          <a:lstStyle/>
          <a:p>
            <a:pPr marL="0" lvl="0" indent="0" algn="l" rtl="0">
              <a:spcBef>
                <a:spcPts val="200"/>
              </a:spcBef>
              <a:spcAft>
                <a:spcPts val="0"/>
              </a:spcAft>
              <a:buSzPts val="935"/>
              <a:buNone/>
            </a:pPr>
            <a:r>
              <a:rPr lang="en-US" sz="1800" dirty="0">
                <a:solidFill>
                  <a:srgbClr val="E7B050"/>
                </a:solidFill>
                <a:latin typeface="Lato"/>
                <a:ea typeface="Lato"/>
                <a:cs typeface="Lato"/>
                <a:sym typeface="Lato"/>
              </a:rPr>
              <a:t>Learning Outcomes:</a:t>
            </a:r>
          </a:p>
        </p:txBody>
      </p:sp>
      <p:sp>
        <p:nvSpPr>
          <p:cNvPr id="99" name="Google Shape;99;p15"/>
          <p:cNvSpPr txBox="1"/>
          <p:nvPr/>
        </p:nvSpPr>
        <p:spPr>
          <a:xfrm>
            <a:off x="565500" y="3314188"/>
            <a:ext cx="8013000" cy="923299"/>
          </a:xfrm>
          <a:prstGeom prst="rect">
            <a:avLst/>
          </a:prstGeom>
          <a:noFill/>
          <a:ln>
            <a:noFill/>
          </a:ln>
        </p:spPr>
        <p:txBody>
          <a:bodyPr spcFirstLastPara="1" wrap="square" lIns="91425" tIns="91425" rIns="91425" bIns="91425" anchor="t" anchorCtr="0">
            <a:spAutoFit/>
          </a:bodyPr>
          <a:lstStyle/>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Identify coverage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Find relevant statutes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Navigate statutes </a:t>
            </a:r>
          </a:p>
          <a:p>
            <a:pPr marL="171450" marR="0" lvl="0" indent="-1714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kumimoji="0" lang="en-US" sz="1200" b="0" i="0" u="none" strike="noStrike" kern="0" cap="none" spc="0" normalizeH="0" baseline="0" noProof="0" dirty="0">
                <a:ln>
                  <a:noFill/>
                </a:ln>
                <a:solidFill>
                  <a:srgbClr val="FFFFFF"/>
                </a:solidFill>
                <a:effectLst/>
                <a:uLnTx/>
                <a:uFillTx/>
                <a:latin typeface="Lato Light"/>
                <a:ea typeface="Lato Light"/>
                <a:cs typeface="Lato Light"/>
                <a:sym typeface="Lato Light"/>
              </a:rPr>
              <a:t>Use a given statute to find additional relevant content </a:t>
            </a:r>
          </a:p>
        </p:txBody>
      </p:sp>
      <p:sp>
        <p:nvSpPr>
          <p:cNvPr id="100" name="Google Shape;100;p15"/>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FFFFFF"/>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FFFFFF"/>
              </a:solidFill>
              <a:effectLst/>
              <a:uLnTx/>
              <a:uFillTx/>
              <a:latin typeface="Lato"/>
              <a:ea typeface="Lato"/>
              <a:cs typeface="Lato"/>
              <a:sym typeface="Lato"/>
            </a:endParaRPr>
          </a:p>
        </p:txBody>
      </p:sp>
      <p:pic>
        <p:nvPicPr>
          <p:cNvPr id="101" name="Google Shape;101;p15"/>
          <p:cNvPicPr preferRelativeResize="0"/>
          <p:nvPr/>
        </p:nvPicPr>
        <p:blipFill>
          <a:blip r:embed="rId3">
            <a:alphaModFix/>
          </a:blip>
          <a:stretch>
            <a:fillRect/>
          </a:stretch>
        </p:blipFill>
        <p:spPr>
          <a:xfrm>
            <a:off x="481525" y="4740943"/>
            <a:ext cx="914400" cy="223120"/>
          </a:xfrm>
          <a:prstGeom prst="rect">
            <a:avLst/>
          </a:prstGeom>
          <a:noFill/>
          <a:ln>
            <a:noFill/>
          </a:ln>
        </p:spPr>
      </p:pic>
      <p:sp>
        <p:nvSpPr>
          <p:cNvPr id="102" name="Google Shape;102;p15"/>
          <p:cNvSpPr/>
          <p:nvPr/>
        </p:nvSpPr>
        <p:spPr>
          <a:xfrm>
            <a:off x="335750" y="4554975"/>
            <a:ext cx="8412600" cy="186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03" name="Google Shape;103;p15"/>
          <p:cNvSpPr txBox="1"/>
          <p:nvPr/>
        </p:nvSpPr>
        <p:spPr>
          <a:xfrm>
            <a:off x="40919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FFFFFF"/>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
        <p:nvSpPr>
          <p:cNvPr id="104" name="Google Shape;104;p15"/>
          <p:cNvSpPr txBox="1"/>
          <p:nvPr/>
        </p:nvSpPr>
        <p:spPr>
          <a:xfrm>
            <a:off x="77718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solidFill>
                  <a:srgbClr val="FFFFFF"/>
                </a:solidFill>
                <a:latin typeface="Lato Light"/>
                <a:ea typeface="Lato Light"/>
                <a:cs typeface="Lato Light"/>
                <a:sym typeface="Lato Light"/>
              </a:rPr>
              <a:t>97</a:t>
            </a:r>
            <a:endParaRPr kumimoji="0" sz="800" b="0" i="0" u="none" strike="noStrike" kern="0" cap="none" spc="0" normalizeH="0" baseline="0" noProof="0" dirty="0">
              <a:ln>
                <a:noFill/>
              </a:ln>
              <a:solidFill>
                <a:srgbClr val="FFFFFF"/>
              </a:solidFill>
              <a:effectLst/>
              <a:uLnTx/>
              <a:uFillTx/>
              <a:latin typeface="Lato Light"/>
              <a:ea typeface="Lato Light"/>
              <a:cs typeface="Lato Light"/>
              <a:sym typeface="Lato Light"/>
            </a:endParaRPr>
          </a:p>
        </p:txBody>
      </p:sp>
    </p:spTree>
    <p:extLst>
      <p:ext uri="{BB962C8B-B14F-4D97-AF65-F5344CB8AC3E}">
        <p14:creationId xmlns:p14="http://schemas.microsoft.com/office/powerpoint/2010/main" val="12291619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Statutes Coverage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3430811" cy="584745"/>
          </a:xfrm>
          <a:prstGeom prst="rect">
            <a:avLst/>
          </a:prstGeom>
          <a:noFill/>
          <a:ln>
            <a:noFill/>
          </a:ln>
        </p:spPr>
        <p:txBody>
          <a:bodyPr spcFirstLastPara="1" wrap="square" lIns="91425" tIns="91425" rIns="91425" bIns="91425" anchor="t" anchorCtr="0">
            <a:spAutoFit/>
          </a:bodyPr>
          <a:lstStyle/>
          <a:p>
            <a:pPr marR="0" lvl="0" algn="l" defTabSz="914400" rtl="0" eaLnBrk="1" fontAlgn="auto" latinLnBrk="0" hangingPunct="1">
              <a:lnSpc>
                <a:spcPct val="100000"/>
              </a:lnSpc>
              <a:spcBef>
                <a:spcPts val="1200"/>
              </a:spcBef>
              <a:spcAft>
                <a:spcPts val="0"/>
              </a:spcAft>
              <a:buClr>
                <a:srgbClr val="000000"/>
              </a:buClr>
              <a:buSzTx/>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From the home page, click Statutes.</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98</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A screenshot of a computer&#10;&#10;AI-generated content may be incorrect.">
            <a:extLst>
              <a:ext uri="{FF2B5EF4-FFF2-40B4-BE49-F238E27FC236}">
                <a16:creationId xmlns:a16="http://schemas.microsoft.com/office/drawing/2014/main" id="{4A5DC9F9-3F05-C7E8-FFC3-AF86069888E2}"/>
              </a:ext>
            </a:extLst>
          </p:cNvPr>
          <p:cNvPicPr>
            <a:picLocks noChangeAspect="1"/>
          </p:cNvPicPr>
          <p:nvPr/>
        </p:nvPicPr>
        <p:blipFill>
          <a:blip r:embed="rId4"/>
          <a:stretch>
            <a:fillRect/>
          </a:stretch>
        </p:blipFill>
        <p:spPr>
          <a:xfrm>
            <a:off x="1326350" y="2615679"/>
            <a:ext cx="6858000" cy="148780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332672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10" name="Google Shape;110;p16"/>
          <p:cNvSpPr txBox="1">
            <a:spLocks noGrp="1"/>
          </p:cNvSpPr>
          <p:nvPr>
            <p:ph type="title"/>
          </p:nvPr>
        </p:nvSpPr>
        <p:spPr>
          <a:xfrm>
            <a:off x="604900" y="861903"/>
            <a:ext cx="7981800" cy="600144"/>
          </a:xfrm>
          <a:prstGeom prst="rect">
            <a:avLst/>
          </a:prstGeom>
        </p:spPr>
        <p:txBody>
          <a:bodyPr spcFirstLastPara="1" wrap="square" lIns="45725" tIns="22850" rIns="45725" bIns="22850" anchor="ctr" anchorCtr="0">
            <a:spAutoFit/>
          </a:bodyPr>
          <a:lstStyle/>
          <a:p>
            <a:pPr marL="0" lvl="0" indent="0" algn="l" rtl="0">
              <a:spcBef>
                <a:spcPts val="0"/>
              </a:spcBef>
              <a:spcAft>
                <a:spcPts val="0"/>
              </a:spcAft>
              <a:buNone/>
            </a:pPr>
            <a:r>
              <a:rPr lang="en" sz="3600" b="1" dirty="0">
                <a:latin typeface="Lato"/>
                <a:ea typeface="Lato"/>
                <a:cs typeface="Lato"/>
                <a:sym typeface="Lato"/>
              </a:rPr>
              <a:t>Statutes Coverage</a:t>
            </a:r>
            <a:endParaRPr sz="3600" b="1" dirty="0">
              <a:latin typeface="Lato"/>
              <a:ea typeface="Lato"/>
              <a:cs typeface="Lato"/>
              <a:sym typeface="Lato"/>
            </a:endParaRPr>
          </a:p>
        </p:txBody>
      </p:sp>
      <p:sp>
        <p:nvSpPr>
          <p:cNvPr id="112" name="Google Shape;112;p16"/>
          <p:cNvSpPr/>
          <p:nvPr/>
        </p:nvSpPr>
        <p:spPr>
          <a:xfrm>
            <a:off x="0" y="0"/>
            <a:ext cx="339300" cy="5143500"/>
          </a:xfrm>
          <a:prstGeom prst="rect">
            <a:avLst/>
          </a:prstGeom>
          <a:gradFill>
            <a:gsLst>
              <a:gs pos="0">
                <a:srgbClr val="205F9E"/>
              </a:gs>
              <a:gs pos="52000">
                <a:srgbClr val="104A8A"/>
              </a:gs>
              <a:gs pos="100000">
                <a:srgbClr val="003475"/>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3" name="Google Shape;113;p16"/>
          <p:cNvSpPr txBox="1"/>
          <p:nvPr/>
        </p:nvSpPr>
        <p:spPr>
          <a:xfrm>
            <a:off x="637494" y="1579443"/>
            <a:ext cx="4142324" cy="2523738"/>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120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On this page we can see both: </a:t>
            </a:r>
          </a:p>
          <a:p>
            <a:pPr marL="285750" marR="0" lvl="0" indent="-2857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California codes (laws passed by the California legislature) </a:t>
            </a:r>
            <a:endParaRPr lang="en-US" sz="1600" dirty="0">
              <a:latin typeface="Lato Light"/>
              <a:ea typeface="Lato Light"/>
              <a:cs typeface="Lato Light"/>
              <a:sym typeface="Lato Light"/>
            </a:endParaRPr>
          </a:p>
          <a:p>
            <a:pPr marL="285750" marR="0" lvl="0" indent="-285750" algn="l" defTabSz="914400" rtl="0" eaLnBrk="1" fontAlgn="auto" latinLnBrk="0" hangingPunct="1">
              <a:lnSpc>
                <a:spcPct val="100000"/>
              </a:lnSpc>
              <a:spcBef>
                <a:spcPts val="1200"/>
              </a:spcBef>
              <a:spcAft>
                <a:spcPts val="0"/>
              </a:spcAft>
              <a:buClr>
                <a:schemeClr val="accent2"/>
              </a:buClr>
              <a:buSzTx/>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Lato Light"/>
                <a:ea typeface="Lato Light"/>
                <a:cs typeface="Lato Light"/>
                <a:sym typeface="Lato Light"/>
              </a:rPr>
              <a:t>California Constitution</a:t>
            </a:r>
          </a:p>
          <a:p>
            <a:pPr marR="0" lvl="0" algn="l" defTabSz="914400" rtl="0" eaLnBrk="1" fontAlgn="auto" latinLnBrk="0" hangingPunct="1">
              <a:lnSpc>
                <a:spcPct val="100000"/>
              </a:lnSpc>
              <a:spcBef>
                <a:spcPts val="1200"/>
              </a:spcBef>
              <a:spcAft>
                <a:spcPts val="0"/>
              </a:spcAft>
              <a:buClr>
                <a:srgbClr val="000000"/>
              </a:buClr>
              <a:buSzTx/>
              <a:tabLst/>
              <a:defRPr/>
            </a:pPr>
            <a:r>
              <a:rPr lang="en-US" sz="1600" dirty="0">
                <a:latin typeface="Lato Light"/>
                <a:ea typeface="Lato Light"/>
                <a:cs typeface="Lato Light"/>
                <a:sym typeface="Lato Light"/>
              </a:rPr>
              <a:t>CEB updates its legal research database with changes to statutes within 24 hours of publication.</a:t>
            </a:r>
          </a:p>
        </p:txBody>
      </p:sp>
      <p:pic>
        <p:nvPicPr>
          <p:cNvPr id="114" name="Google Shape;114;p16"/>
          <p:cNvPicPr preferRelativeResize="0"/>
          <p:nvPr/>
        </p:nvPicPr>
        <p:blipFill>
          <a:blip r:embed="rId3">
            <a:alphaModFix/>
          </a:blip>
          <a:stretch>
            <a:fillRect/>
          </a:stretch>
        </p:blipFill>
        <p:spPr>
          <a:xfrm>
            <a:off x="710125" y="4738200"/>
            <a:ext cx="914400" cy="228600"/>
          </a:xfrm>
          <a:prstGeom prst="rect">
            <a:avLst/>
          </a:prstGeom>
          <a:noFill/>
          <a:ln>
            <a:noFill/>
          </a:ln>
        </p:spPr>
      </p:pic>
      <p:sp>
        <p:nvSpPr>
          <p:cNvPr id="115" name="Google Shape;115;p16"/>
          <p:cNvSpPr/>
          <p:nvPr/>
        </p:nvSpPr>
        <p:spPr>
          <a:xfrm>
            <a:off x="640550" y="4554975"/>
            <a:ext cx="8229600" cy="18300"/>
          </a:xfrm>
          <a:prstGeom prst="rect">
            <a:avLst/>
          </a:prstGeom>
          <a:solidFill>
            <a:srgbClr val="C3E3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116" name="Google Shape;116;p16"/>
          <p:cNvSpPr txBox="1"/>
          <p:nvPr/>
        </p:nvSpPr>
        <p:spPr>
          <a:xfrm>
            <a:off x="4320500" y="4738200"/>
            <a:ext cx="869700" cy="239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000000"/>
                </a:solidFill>
                <a:effectLst/>
                <a:uLnTx/>
                <a:uFillTx/>
                <a:latin typeface="Lato Light"/>
                <a:ea typeface="Lato Light"/>
                <a:cs typeface="Lato Light"/>
                <a:sym typeface="Lato Light"/>
              </a:rPr>
              <a:t>www.ceb.com</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sp>
        <p:nvSpPr>
          <p:cNvPr id="117" name="Google Shape;117;p16"/>
          <p:cNvSpPr txBox="1"/>
          <p:nvPr/>
        </p:nvSpPr>
        <p:spPr>
          <a:xfrm>
            <a:off x="604900" y="333000"/>
            <a:ext cx="3000000" cy="338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000" b="1" i="0" u="none" strike="noStrike" kern="0" cap="none" spc="0" normalizeH="0" baseline="0" noProof="0" dirty="0">
                <a:ln>
                  <a:noFill/>
                </a:ln>
                <a:solidFill>
                  <a:srgbClr val="205F9E"/>
                </a:solidFill>
                <a:effectLst/>
                <a:uLnTx/>
                <a:uFillTx/>
                <a:latin typeface="Lato"/>
                <a:ea typeface="Lato"/>
                <a:cs typeface="Lato"/>
                <a:sym typeface="Lato"/>
              </a:rPr>
              <a:t>Statutes</a:t>
            </a:r>
            <a:endParaRPr kumimoji="0" sz="1000" b="1" i="0" u="none" strike="noStrike" kern="0" cap="none" spc="0" normalizeH="0" baseline="0" noProof="0" dirty="0">
              <a:ln>
                <a:noFill/>
              </a:ln>
              <a:solidFill>
                <a:srgbClr val="205F9E"/>
              </a:solidFill>
              <a:effectLst/>
              <a:uLnTx/>
              <a:uFillTx/>
              <a:latin typeface="Lato"/>
              <a:ea typeface="Lato"/>
              <a:cs typeface="Lato"/>
              <a:sym typeface="Lato"/>
            </a:endParaRPr>
          </a:p>
        </p:txBody>
      </p:sp>
      <p:sp>
        <p:nvSpPr>
          <p:cNvPr id="118" name="Google Shape;118;p16"/>
          <p:cNvSpPr txBox="1"/>
          <p:nvPr/>
        </p:nvSpPr>
        <p:spPr>
          <a:xfrm>
            <a:off x="8000450" y="4732650"/>
            <a:ext cx="869700" cy="239700"/>
          </a:xfrm>
          <a:prstGeom prst="rect">
            <a:avLst/>
          </a:prstGeom>
          <a:noFill/>
          <a:ln>
            <a:noFill/>
          </a:ln>
        </p:spPr>
        <p:txBody>
          <a:bodyPr spcFirstLastPara="1" wrap="square" lIns="91425" tIns="91425" rIns="91425" bIns="9142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en" sz="800" dirty="0">
                <a:latin typeface="Lato Light"/>
                <a:ea typeface="Lato Light"/>
                <a:cs typeface="Lato Light"/>
                <a:sym typeface="Lato Light"/>
              </a:rPr>
              <a:t>99</a:t>
            </a:r>
            <a:endParaRPr kumimoji="0" sz="800" b="0" i="0" u="none" strike="noStrike" kern="0" cap="none" spc="0" normalizeH="0" baseline="0" noProof="0" dirty="0">
              <a:ln>
                <a:noFill/>
              </a:ln>
              <a:solidFill>
                <a:srgbClr val="000000"/>
              </a:solidFill>
              <a:effectLst/>
              <a:uLnTx/>
              <a:uFillTx/>
              <a:latin typeface="Lato Light"/>
              <a:ea typeface="Lato Light"/>
              <a:cs typeface="Lato Light"/>
              <a:sym typeface="Lato Light"/>
            </a:endParaRPr>
          </a:p>
        </p:txBody>
      </p:sp>
      <p:pic>
        <p:nvPicPr>
          <p:cNvPr id="3" name="Picture 2" descr="Statutes homepage showing both California Codes 2025 and California Constitution">
            <a:extLst>
              <a:ext uri="{FF2B5EF4-FFF2-40B4-BE49-F238E27FC236}">
                <a16:creationId xmlns:a16="http://schemas.microsoft.com/office/drawing/2014/main" id="{1AB5AA4B-87CE-9141-8CA2-E731402093D2}"/>
              </a:ext>
            </a:extLst>
          </p:cNvPr>
          <p:cNvPicPr>
            <a:picLocks noChangeAspect="1"/>
          </p:cNvPicPr>
          <p:nvPr/>
        </p:nvPicPr>
        <p:blipFill>
          <a:blip r:embed="rId4"/>
          <a:stretch>
            <a:fillRect/>
          </a:stretch>
        </p:blipFill>
        <p:spPr>
          <a:xfrm>
            <a:off x="5194391" y="1025733"/>
            <a:ext cx="3392309" cy="336431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71577891"/>
      </p:ext>
    </p:extLst>
  </p:cSld>
  <p:clrMapOvr>
    <a:masterClrMapping/>
  </p:clrMapOvr>
</p:sld>
</file>

<file path=ppt/theme/theme1.xml><?xml version="1.0" encoding="utf-8"?>
<a:theme xmlns:a="http://schemas.openxmlformats.org/drawingml/2006/main" name="Office Theme">
  <a:themeElements>
    <a:clrScheme name="Custom 5">
      <a:dk1>
        <a:srgbClr val="000000"/>
      </a:dk1>
      <a:lt1>
        <a:srgbClr val="FFFFFF"/>
      </a:lt1>
      <a:dk2>
        <a:srgbClr val="1F497D"/>
      </a:dk2>
      <a:lt2>
        <a:srgbClr val="EEECE1"/>
      </a:lt2>
      <a:accent1>
        <a:srgbClr val="4F81BD"/>
      </a:accent1>
      <a:accent2>
        <a:srgbClr val="E7B05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99dfa48-624a-4148-9110-df20d138a189" xsi:nil="true"/>
    <lcf76f155ced4ddcb4097134ff3c332f xmlns="d49f5033-f092-4ab7-aa23-1ad920ab86a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2E589697DA9342B32C62E962C0B0E6" ma:contentTypeVersion="18" ma:contentTypeDescription="Create a new document." ma:contentTypeScope="" ma:versionID="7fee9c656cefa124abf62b4f59ea3538">
  <xsd:schema xmlns:xsd="http://www.w3.org/2001/XMLSchema" xmlns:xs="http://www.w3.org/2001/XMLSchema" xmlns:p="http://schemas.microsoft.com/office/2006/metadata/properties" xmlns:ns2="d49f5033-f092-4ab7-aa23-1ad920ab86a3" xmlns:ns3="999dfa48-624a-4148-9110-df20d138a189" targetNamespace="http://schemas.microsoft.com/office/2006/metadata/properties" ma:root="true" ma:fieldsID="8f6e3f7cc713b34d6518e2906b10fd65" ns2:_="" ns3:_="">
    <xsd:import namespace="d49f5033-f092-4ab7-aa23-1ad920ab86a3"/>
    <xsd:import namespace="999dfa48-624a-4148-9110-df20d138a18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9f5033-f092-4ab7-aa23-1ad920ab86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afb25cc-795e-4f7c-bda4-64dea4944fc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99dfa48-624a-4148-9110-df20d138a18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e846481-9997-49c7-8584-65f2078e8fdb}" ma:internalName="TaxCatchAll" ma:showField="CatchAllData" ma:web="999dfa48-624a-4148-9110-df20d138a1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701A58-676C-4FA0-B93F-E9CA93F6DC1D}">
  <ds:schemaRefs>
    <ds:schemaRef ds:uri="http://schemas.microsoft.com/sharepoint/v3/contenttype/forms"/>
  </ds:schemaRefs>
</ds:datastoreItem>
</file>

<file path=customXml/itemProps2.xml><?xml version="1.0" encoding="utf-8"?>
<ds:datastoreItem xmlns:ds="http://schemas.openxmlformats.org/officeDocument/2006/customXml" ds:itemID="{371B8984-886A-47CF-AB04-F3D38ABA3C9B}">
  <ds:schemaRefs>
    <ds:schemaRef ds:uri="d49f5033-f092-4ab7-aa23-1ad920ab86a3"/>
    <ds:schemaRef ds:uri="http://schemas.microsoft.com/office/2006/metadata/properties"/>
    <ds:schemaRef ds:uri="http://purl.org/dc/terms/"/>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999dfa48-624a-4148-9110-df20d138a189"/>
    <ds:schemaRef ds:uri="http://purl.org/dc/dcmitype/"/>
  </ds:schemaRefs>
</ds:datastoreItem>
</file>

<file path=customXml/itemProps3.xml><?xml version="1.0" encoding="utf-8"?>
<ds:datastoreItem xmlns:ds="http://schemas.openxmlformats.org/officeDocument/2006/customXml" ds:itemID="{62B07C6B-7C02-46C1-9C7A-CF8B0F5153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9f5033-f092-4ab7-aa23-1ad920ab86a3"/>
    <ds:schemaRef ds:uri="999dfa48-624a-4148-9110-df20d138a1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5508</TotalTime>
  <Words>9055</Words>
  <Application>Microsoft Office PowerPoint</Application>
  <PresentationFormat>On-screen Show (16:9)</PresentationFormat>
  <Paragraphs>1288</Paragraphs>
  <Slides>207</Slides>
  <Notes>207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207</vt:i4>
      </vt:variant>
    </vt:vector>
  </HeadingPairs>
  <TitlesOfParts>
    <vt:vector size="213" baseType="lpstr">
      <vt:lpstr>Lato Light</vt:lpstr>
      <vt:lpstr>Calibri</vt:lpstr>
      <vt:lpstr>Lato</vt:lpstr>
      <vt:lpstr>Arial</vt:lpstr>
      <vt:lpstr>Times New Roman</vt:lpstr>
      <vt:lpstr>Office Theme</vt:lpstr>
      <vt:lpstr>Welcome to CEB</vt:lpstr>
      <vt:lpstr>Lesson 1: CEB Introduction</vt:lpstr>
      <vt:lpstr>What Is CEB?</vt:lpstr>
      <vt:lpstr>Why Use CEB?</vt:lpstr>
      <vt:lpstr>What Is AccessLaw?</vt:lpstr>
      <vt:lpstr>What Is  OnLAW® Pro  plus CEB Practitioner™?</vt:lpstr>
      <vt:lpstr>Who Contributes to CEB?</vt:lpstr>
      <vt:lpstr>What Makes CEB Valuable?</vt:lpstr>
      <vt:lpstr>Registering for an AccessLaw Account</vt:lpstr>
      <vt:lpstr>Registering for an AccessLaw Account</vt:lpstr>
      <vt:lpstr>Registering for an AccessLaw Account</vt:lpstr>
      <vt:lpstr>Registering for an AccessLaw Account</vt:lpstr>
      <vt:lpstr>Registering for an AccessLaw Account</vt:lpstr>
      <vt:lpstr>Registering for an AccessLaw Account</vt:lpstr>
      <vt:lpstr>Registering for an AccessLaw Account</vt:lpstr>
      <vt:lpstr>Getting Help</vt:lpstr>
      <vt:lpstr>Getting Help</vt:lpstr>
      <vt:lpstr>Lesson 2: Secondary Sources</vt:lpstr>
      <vt:lpstr>Defining Secondary Sources</vt:lpstr>
      <vt:lpstr>Accessing Secondary Sources</vt:lpstr>
      <vt:lpstr>Accessing Secondary Sources</vt:lpstr>
      <vt:lpstr>Accessing Secondary Sources</vt:lpstr>
      <vt:lpstr>Accessing Secondary Sources</vt:lpstr>
      <vt:lpstr>Accessing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Searching Secondary Sources</vt:lpstr>
      <vt:lpstr>Bookmarking Secondary Sources</vt:lpstr>
      <vt:lpstr>Bookmarking Secondary Sources</vt:lpstr>
      <vt:lpstr>Bookmarking Secondary Sources</vt:lpstr>
      <vt:lpstr>Bookmarking Secondary Sources</vt:lpstr>
      <vt:lpstr>Navigating the Table of Contents</vt:lpstr>
      <vt:lpstr>Navigating the Table of Contents</vt:lpstr>
      <vt:lpstr>Student Practice</vt:lpstr>
      <vt:lpstr>Student Practice</vt:lpstr>
      <vt:lpstr>Lesson 3: Cases</vt:lpstr>
      <vt:lpstr>Cases Coverage</vt:lpstr>
      <vt:lpstr>Cases Coverage</vt:lpstr>
      <vt:lpstr>Cases Coverage</vt:lpstr>
      <vt:lpstr>Searching by Case Citation</vt:lpstr>
      <vt:lpstr>Searching by Case Citation</vt:lpstr>
      <vt:lpstr>Searching by Party Name</vt:lpstr>
      <vt:lpstr>Case Search Filters</vt:lpstr>
      <vt:lpstr>Case Search Filters</vt:lpstr>
      <vt:lpstr>Case Search Filters</vt:lpstr>
      <vt:lpstr>Case Search Filters</vt:lpstr>
      <vt:lpstr>Case Search Filters</vt:lpstr>
      <vt:lpstr>Navigating a Case</vt:lpstr>
      <vt:lpstr>Navigating a Case</vt:lpstr>
      <vt:lpstr>Navigating a Case</vt:lpstr>
      <vt:lpstr>Navigating a Case</vt:lpstr>
      <vt:lpstr>Navigating a Case</vt:lpstr>
      <vt:lpstr>Navigating a Case</vt:lpstr>
      <vt:lpstr>Searching for an Unknown Case</vt:lpstr>
      <vt:lpstr>PowerPoint Presentation</vt:lpstr>
      <vt:lpstr>PowerPoint Presentation</vt:lpstr>
      <vt:lpstr>Searching for an Unknown Case</vt:lpstr>
      <vt:lpstr>Searching for an Unknown Case</vt:lpstr>
      <vt:lpstr>Searching for an Unknown Case</vt:lpstr>
      <vt:lpstr>TrueCite</vt:lpstr>
      <vt:lpstr>TrueCiteTM</vt:lpstr>
      <vt:lpstr>TrueCite</vt:lpstr>
      <vt:lpstr>TrueCite</vt:lpstr>
      <vt:lpstr>TrueCite</vt:lpstr>
      <vt:lpstr>TrueCite</vt:lpstr>
      <vt:lpstr>TrueCite</vt:lpstr>
      <vt:lpstr>TrueCite</vt:lpstr>
      <vt:lpstr>TrueCite</vt:lpstr>
      <vt:lpstr>TrueCite</vt:lpstr>
      <vt:lpstr>Bookmarking Cases</vt:lpstr>
      <vt:lpstr>Bookmarking Cases</vt:lpstr>
      <vt:lpstr>Bookmarking Cases</vt:lpstr>
      <vt:lpstr>Bookmarking Cases</vt:lpstr>
      <vt:lpstr>Bookmarking Cases</vt:lpstr>
      <vt:lpstr>Bookmarking Cases</vt:lpstr>
      <vt:lpstr>Bookmarking Cases</vt:lpstr>
      <vt:lpstr>Student Practice</vt:lpstr>
      <vt:lpstr>Student Practice</vt:lpstr>
      <vt:lpstr>Student Practice</vt:lpstr>
      <vt:lpstr>Student Practice</vt:lpstr>
      <vt:lpstr>Student Practice</vt:lpstr>
      <vt:lpstr>Student Practice</vt:lpstr>
      <vt:lpstr>Lesson 4: Statutes</vt:lpstr>
      <vt:lpstr>Statutes Coverage</vt:lpstr>
      <vt:lpstr>Statutes Coverage</vt:lpstr>
      <vt:lpstr>California Constitution</vt:lpstr>
      <vt:lpstr>California Constitution</vt:lpstr>
      <vt:lpstr>California Constitution</vt:lpstr>
      <vt:lpstr>California Codes</vt:lpstr>
      <vt:lpstr>California Codes</vt:lpstr>
      <vt:lpstr>California Codes</vt:lpstr>
      <vt:lpstr>California Codes</vt:lpstr>
      <vt:lpstr>Searching for Known Statutes</vt:lpstr>
      <vt:lpstr>Searching for Known Statutes</vt:lpstr>
      <vt:lpstr>Searching for Known Statutes</vt:lpstr>
      <vt:lpstr>Searching for Known Statutes</vt:lpstr>
      <vt:lpstr>Searching for Known Statutes</vt:lpstr>
      <vt:lpstr>Searching for Known Statutes</vt:lpstr>
      <vt:lpstr>Searching for Unknown Statutes</vt:lpstr>
      <vt:lpstr>Searching for Unknown Statutes</vt:lpstr>
      <vt:lpstr>Searching for Unknown Statutes</vt:lpstr>
      <vt:lpstr>Searching for Unknown Statutes</vt:lpstr>
      <vt:lpstr>Searching for Unknown Statutes</vt:lpstr>
      <vt:lpstr>Student Practice</vt:lpstr>
      <vt:lpstr>Student Practice</vt:lpstr>
      <vt:lpstr>Student Practice</vt:lpstr>
      <vt:lpstr>Student Practice</vt:lpstr>
      <vt:lpstr>Student Practice</vt:lpstr>
      <vt:lpstr>Lesson 5: Rules of Court</vt:lpstr>
      <vt:lpstr>Finding Rules through Secondary Sources </vt:lpstr>
      <vt:lpstr>Finding Rules through Secondary Sources </vt:lpstr>
      <vt:lpstr>Browsing Rules of Court</vt:lpstr>
      <vt:lpstr>Browsing Rules of Court</vt:lpstr>
      <vt:lpstr>Browsing Rules of Court</vt:lpstr>
      <vt:lpstr>Browsing Rules of Court</vt:lpstr>
      <vt:lpstr>Browsing Rules of Court</vt:lpstr>
      <vt:lpstr>Searching Rules of Court</vt:lpstr>
      <vt:lpstr>Searching Rules of Court</vt:lpstr>
      <vt:lpstr>Searching Rules of Court</vt:lpstr>
      <vt:lpstr>Navigating the History Feature</vt:lpstr>
      <vt:lpstr>Navigating the History Feature</vt:lpstr>
      <vt:lpstr>Navigating the History Feature</vt:lpstr>
      <vt:lpstr>Navigating the History Feature</vt:lpstr>
      <vt:lpstr>Navigating the History Feature</vt:lpstr>
      <vt:lpstr>Student Practice</vt:lpstr>
      <vt:lpstr>Student Practice</vt:lpstr>
      <vt:lpstr>Student Practice</vt:lpstr>
      <vt:lpstr>Lesson 6: Practitioner</vt:lpstr>
      <vt:lpstr>What Is Practitioner?</vt:lpstr>
      <vt:lpstr>Browsing Practitioner</vt:lpstr>
      <vt:lpstr>Browsing Practitioner</vt:lpstr>
      <vt:lpstr>Browsing Practitioner</vt:lpstr>
      <vt:lpstr>Workflows</vt:lpstr>
      <vt:lpstr>Workflows</vt:lpstr>
      <vt:lpstr>Workflows</vt:lpstr>
      <vt:lpstr>Workflows</vt:lpstr>
      <vt:lpstr>Charts &amp; Checklists</vt:lpstr>
      <vt:lpstr>Charts &amp; Checklists</vt:lpstr>
      <vt:lpstr>Charts &amp; Checklists</vt:lpstr>
      <vt:lpstr>Charts &amp; Checklists</vt:lpstr>
      <vt:lpstr>Charts &amp; Checklists</vt:lpstr>
      <vt:lpstr>Charts &amp; Checklists</vt:lpstr>
      <vt:lpstr>Charts &amp; Checklists</vt:lpstr>
      <vt:lpstr>Strategy Notes</vt:lpstr>
      <vt:lpstr>Strategy Notes</vt:lpstr>
      <vt:lpstr>Strategy Notes</vt:lpstr>
      <vt:lpstr>Standard Documents</vt:lpstr>
      <vt:lpstr>Standard Documents</vt:lpstr>
      <vt:lpstr>Standard Documents</vt:lpstr>
      <vt:lpstr>Standard Documents</vt:lpstr>
      <vt:lpstr>Standard Documents</vt:lpstr>
      <vt:lpstr>Standard Documents</vt:lpstr>
      <vt:lpstr>Standard Documents</vt:lpstr>
      <vt:lpstr>Searching Practitioner</vt:lpstr>
      <vt:lpstr>Searching Practitioner</vt:lpstr>
      <vt:lpstr>Searching Practitioner</vt:lpstr>
      <vt:lpstr>Searching Practitioner</vt:lpstr>
      <vt:lpstr>Searching Practitioner</vt:lpstr>
      <vt:lpstr>How-to Guides</vt:lpstr>
      <vt:lpstr>How-to Guides</vt:lpstr>
      <vt:lpstr>How-to Guides</vt:lpstr>
      <vt:lpstr>Student Practice #1</vt:lpstr>
      <vt:lpstr>Student Practice #1</vt:lpstr>
      <vt:lpstr>Student Practice #2</vt:lpstr>
      <vt:lpstr>Student Practice #2</vt:lpstr>
      <vt:lpstr>Student Practice #3</vt:lpstr>
      <vt:lpstr>Student Practice #3</vt:lpstr>
      <vt:lpstr>Student Practice #4</vt:lpstr>
      <vt:lpstr>Student Practice #4</vt:lpstr>
      <vt:lpstr>Lesson 7: News</vt:lpstr>
      <vt:lpstr>News Feed</vt:lpstr>
      <vt:lpstr>News Feed</vt:lpstr>
      <vt:lpstr>News Feed</vt:lpstr>
      <vt:lpstr>News Feed</vt:lpstr>
      <vt:lpstr>News Feed</vt:lpstr>
      <vt:lpstr>News Feed</vt:lpstr>
      <vt:lpstr>Navigating an Article</vt:lpstr>
      <vt:lpstr>Navigating an Article</vt:lpstr>
      <vt:lpstr>Navigating an Article</vt:lpstr>
      <vt:lpstr>Navigating an Article</vt:lpstr>
      <vt:lpstr>Searching News</vt:lpstr>
      <vt:lpstr>Searching News</vt:lpstr>
      <vt:lpstr>Lesson 8: Additional Resources</vt:lpstr>
      <vt:lpstr>Contributor Directory</vt:lpstr>
      <vt:lpstr>Contributor Directory</vt:lpstr>
      <vt:lpstr>Contributor Directory</vt:lpstr>
      <vt:lpstr>Contributor Directory</vt:lpstr>
      <vt:lpstr>Contributor Directory</vt:lpstr>
      <vt:lpstr>Contributor Directory</vt:lpstr>
      <vt:lpstr>Frequently Asked Questions (FAQs)</vt:lpstr>
      <vt:lpstr>Frequently Asked Questions (FAQs)</vt:lpstr>
      <vt:lpstr>CEB YouTube Channel</vt:lpstr>
      <vt:lpstr>CEB YouTube Channel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CEB</dc:title>
  <dc:creator>Lori Tyler</dc:creator>
  <cp:lastModifiedBy>Travis Hyzak</cp:lastModifiedBy>
  <cp:revision>11</cp:revision>
  <dcterms:modified xsi:type="dcterms:W3CDTF">2025-10-28T18:24:17Z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0x010100A02E589697DA9342B32C62E962C0B0E6</vt:lpwstr>
  </property>
  <property fmtid="{D5CDD505-2E9C-101B-9397-08002B2CF9AE}" pid="3" name="MediaServiceImageTags">
    <vt:lpwstr/>
  </property>
</Properties>
</file>